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ags/tag31.xml" ContentType="application/vnd.openxmlformats-officedocument.presentationml.tags+xml"/>
  <Override PartName="/ppt/notesSlides/notesSlide1.xml" ContentType="application/vnd.openxmlformats-officedocument.presentationml.notesSlide+xml"/>
  <Override PartName="/ppt/tags/tag32.xml" ContentType="application/vnd.openxmlformats-officedocument.presentationml.tags+xml"/>
  <Override PartName="/ppt/notesSlides/notesSlide2.xml" ContentType="application/vnd.openxmlformats-officedocument.presentationml.notesSlide+xml"/>
  <Override PartName="/ppt/tags/tag33.xml" ContentType="application/vnd.openxmlformats-officedocument.presentationml.tags+xml"/>
  <Override PartName="/ppt/notesSlides/notesSlide3.xml" ContentType="application/vnd.openxmlformats-officedocument.presentationml.notesSlide+xml"/>
  <Override PartName="/ppt/tags/tag34.xml" ContentType="application/vnd.openxmlformats-officedocument.presentationml.tags+xml"/>
  <Override PartName="/ppt/notesSlides/notesSlide4.xml" ContentType="application/vnd.openxmlformats-officedocument.presentationml.notesSlide+xml"/>
  <Override PartName="/ppt/tags/tag35.xml" ContentType="application/vnd.openxmlformats-officedocument.presentationml.tags+xml"/>
  <Override PartName="/ppt/notesSlides/notesSlide5.xml" ContentType="application/vnd.openxmlformats-officedocument.presentationml.notesSlide+xml"/>
  <Override PartName="/ppt/tags/tag36.xml" ContentType="application/vnd.openxmlformats-officedocument.presentationml.tags+xml"/>
  <Override PartName="/ppt/notesSlides/notesSlide6.xml" ContentType="application/vnd.openxmlformats-officedocument.presentationml.notesSlide+xml"/>
  <Override PartName="/ppt/tags/tag37.xml" ContentType="application/vnd.openxmlformats-officedocument.presentationml.tags+xml"/>
  <Override PartName="/ppt/notesSlides/notesSlide7.xml" ContentType="application/vnd.openxmlformats-officedocument.presentationml.notesSlide+xml"/>
  <Override PartName="/ppt/tags/tag38.xml" ContentType="application/vnd.openxmlformats-officedocument.presentationml.tags+xml"/>
  <Override PartName="/ppt/notesSlides/notesSlide8.xml" ContentType="application/vnd.openxmlformats-officedocument.presentationml.notesSlide+xml"/>
  <Override PartName="/ppt/tags/tag39.xml" ContentType="application/vnd.openxmlformats-officedocument.presentationml.tags+xml"/>
  <Override PartName="/ppt/notesSlides/notesSlide9.xml" ContentType="application/vnd.openxmlformats-officedocument.presentationml.notesSlide+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notesSlides/notesSlide11.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12.xml" ContentType="application/vnd.openxmlformats-officedocument.presentationml.notesSlide+xml"/>
  <Override PartName="/ppt/tags/tag44.xml" ContentType="application/vnd.openxmlformats-officedocument.presentationml.tags+xml"/>
  <Override PartName="/ppt/notesSlides/notesSlide13.xml" ContentType="application/vnd.openxmlformats-officedocument.presentationml.notesSlide+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14.xml" ContentType="application/vnd.openxmlformats-officedocument.presentationml.notesSlide+xml"/>
  <Override PartName="/ppt/tags/tag56.xml" ContentType="application/vnd.openxmlformats-officedocument.presentationml.tags+xml"/>
  <Override PartName="/ppt/notesSlides/notesSlide15.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16.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notesSlides/notesSlide17.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3"/>
  </p:notesMasterIdLst>
  <p:sldIdLst>
    <p:sldId id="267" r:id="rId5"/>
    <p:sldId id="269" r:id="rId6"/>
    <p:sldId id="329" r:id="rId7"/>
    <p:sldId id="330" r:id="rId8"/>
    <p:sldId id="327" r:id="rId9"/>
    <p:sldId id="328" r:id="rId10"/>
    <p:sldId id="331" r:id="rId11"/>
    <p:sldId id="320" r:id="rId12"/>
    <p:sldId id="321" r:id="rId13"/>
    <p:sldId id="270" r:id="rId14"/>
    <p:sldId id="324" r:id="rId15"/>
    <p:sldId id="271" r:id="rId16"/>
    <p:sldId id="283" r:id="rId17"/>
    <p:sldId id="319" r:id="rId18"/>
    <p:sldId id="272" r:id="rId19"/>
    <p:sldId id="297" r:id="rId20"/>
    <p:sldId id="285" r:id="rId21"/>
    <p:sldId id="332" r:id="rId22"/>
    <p:sldId id="335" r:id="rId23"/>
    <p:sldId id="333" r:id="rId24"/>
    <p:sldId id="338" r:id="rId25"/>
    <p:sldId id="339" r:id="rId26"/>
    <p:sldId id="341" r:id="rId27"/>
    <p:sldId id="345" r:id="rId28"/>
    <p:sldId id="343" r:id="rId29"/>
    <p:sldId id="344" r:id="rId30"/>
    <p:sldId id="351" r:id="rId31"/>
    <p:sldId id="352" r:id="rId32"/>
    <p:sldId id="350" r:id="rId33"/>
    <p:sldId id="347" r:id="rId34"/>
    <p:sldId id="348" r:id="rId35"/>
    <p:sldId id="349" r:id="rId36"/>
    <p:sldId id="354" r:id="rId37"/>
    <p:sldId id="273" r:id="rId38"/>
    <p:sldId id="286" r:id="rId39"/>
    <p:sldId id="318" r:id="rId40"/>
    <p:sldId id="342" r:id="rId41"/>
    <p:sldId id="316" r:id="rId4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A55"/>
    <a:srgbClr val="D2DDE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B9974-481E-49C8-B6F9-E8D2248492CD}" v="563" dt="2023-06-27T15:06:25.056"/>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560" autoAdjust="0"/>
    <p:restoredTop sz="75323" autoAdjust="0"/>
  </p:normalViewPr>
  <p:slideViewPr>
    <p:cSldViewPr snapToGrid="0">
      <p:cViewPr varScale="1">
        <p:scale>
          <a:sx n="86" d="100"/>
          <a:sy n="86" d="100"/>
        </p:scale>
        <p:origin x="100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4FE6B-ACE2-45F5-8B09-0A230D11F74C}" type="datetimeFigureOut">
              <a:rPr lang="de-DE" smtClean="0"/>
              <a:t>30.06.2023</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215B1-5AE8-449F-8BBB-AF3B75A2FE26}" type="slidenum">
              <a:rPr lang="de-DE" smtClean="0"/>
              <a:t>‹#›</a:t>
            </a:fld>
            <a:endParaRPr lang="de-DE"/>
          </a:p>
        </p:txBody>
      </p:sp>
    </p:spTree>
    <p:extLst>
      <p:ext uri="{BB962C8B-B14F-4D97-AF65-F5344CB8AC3E}">
        <p14:creationId xmlns:p14="http://schemas.microsoft.com/office/powerpoint/2010/main" val="857975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Hey, </a:t>
            </a:r>
            <a:r>
              <a:rPr lang="de-DE" dirty="0" err="1"/>
              <a:t>everyone</a:t>
            </a:r>
            <a:r>
              <a:rPr lang="de-DE" dirty="0"/>
              <a:t>! </a:t>
            </a:r>
            <a:r>
              <a:rPr lang="de-DE" dirty="0" err="1"/>
              <a:t>Thanks</a:t>
            </a:r>
            <a:r>
              <a:rPr lang="de-DE" dirty="0"/>
              <a:t> </a:t>
            </a:r>
            <a:r>
              <a:rPr lang="de-DE" dirty="0" err="1"/>
              <a:t>for</a:t>
            </a:r>
            <a:r>
              <a:rPr lang="de-DE" dirty="0"/>
              <a:t> </a:t>
            </a:r>
            <a:r>
              <a:rPr lang="de-DE" dirty="0" err="1"/>
              <a:t>coming</a:t>
            </a:r>
            <a:r>
              <a:rPr lang="de-DE" dirty="0"/>
              <a:t> </a:t>
            </a:r>
            <a:r>
              <a:rPr lang="de-DE" dirty="0" err="1"/>
              <a:t>to</a:t>
            </a:r>
            <a:r>
              <a:rPr lang="de-DE" dirty="0"/>
              <a:t> </a:t>
            </a:r>
            <a:r>
              <a:rPr lang="de-DE" dirty="0" err="1"/>
              <a:t>my</a:t>
            </a:r>
            <a:r>
              <a:rPr lang="de-DE" dirty="0"/>
              <a:t> </a:t>
            </a:r>
            <a:r>
              <a:rPr lang="de-DE" dirty="0" err="1"/>
              <a:t>presentation</a:t>
            </a:r>
            <a:r>
              <a:rPr lang="de-DE" dirty="0"/>
              <a:t>. </a:t>
            </a:r>
            <a:r>
              <a:rPr lang="de-DE" dirty="0" err="1"/>
              <a:t>I‘m</a:t>
            </a:r>
            <a:r>
              <a:rPr lang="de-DE" dirty="0"/>
              <a:t> Luiza </a:t>
            </a:r>
            <a:r>
              <a:rPr lang="de-DE" dirty="0" err="1"/>
              <a:t>as</a:t>
            </a:r>
            <a:r>
              <a:rPr lang="de-DE" dirty="0"/>
              <a:t> I </a:t>
            </a:r>
            <a:r>
              <a:rPr lang="de-DE" dirty="0" err="1"/>
              <a:t>think</a:t>
            </a:r>
            <a:r>
              <a:rPr lang="de-DE" dirty="0"/>
              <a:t> </a:t>
            </a:r>
            <a:r>
              <a:rPr lang="de-DE" dirty="0" err="1"/>
              <a:t>you</a:t>
            </a:r>
            <a:r>
              <a:rPr lang="de-DE" dirty="0"/>
              <a:t> all </a:t>
            </a:r>
            <a:r>
              <a:rPr lang="de-DE" dirty="0" err="1"/>
              <a:t>know</a:t>
            </a:r>
            <a:r>
              <a:rPr lang="de-DE" dirty="0"/>
              <a:t>, and I </a:t>
            </a:r>
            <a:r>
              <a:rPr lang="de-DE" dirty="0" err="1"/>
              <a:t>have</a:t>
            </a:r>
            <a:r>
              <a:rPr lang="de-DE" dirty="0"/>
              <a:t> </a:t>
            </a:r>
            <a:r>
              <a:rPr lang="de-DE" dirty="0" err="1"/>
              <a:t>been</a:t>
            </a:r>
            <a:r>
              <a:rPr lang="de-DE" dirty="0"/>
              <a:t> </a:t>
            </a:r>
            <a:r>
              <a:rPr lang="de-DE" dirty="0" err="1"/>
              <a:t>living</a:t>
            </a:r>
            <a:r>
              <a:rPr lang="de-DE" dirty="0"/>
              <a:t> </a:t>
            </a:r>
            <a:r>
              <a:rPr lang="de-DE" dirty="0" err="1"/>
              <a:t>here</a:t>
            </a:r>
            <a:r>
              <a:rPr lang="de-DE" dirty="0"/>
              <a:t> in Germany </a:t>
            </a:r>
            <a:r>
              <a:rPr lang="de-DE" dirty="0" err="1"/>
              <a:t>for</a:t>
            </a:r>
            <a:r>
              <a:rPr lang="de-DE" dirty="0"/>
              <a:t> a </a:t>
            </a:r>
            <a:r>
              <a:rPr lang="de-DE" dirty="0" err="1"/>
              <a:t>little</a:t>
            </a:r>
            <a:r>
              <a:rPr lang="de-DE" dirty="0"/>
              <a:t> </a:t>
            </a:r>
            <a:r>
              <a:rPr lang="de-DE" dirty="0" err="1"/>
              <a:t>more</a:t>
            </a:r>
            <a:r>
              <a:rPr lang="de-DE" dirty="0"/>
              <a:t> </a:t>
            </a:r>
            <a:r>
              <a:rPr lang="de-DE" dirty="0" err="1"/>
              <a:t>than</a:t>
            </a:r>
            <a:r>
              <a:rPr lang="de-DE" dirty="0"/>
              <a:t> a </a:t>
            </a:r>
            <a:r>
              <a:rPr lang="de-DE" dirty="0" err="1"/>
              <a:t>year</a:t>
            </a:r>
            <a:r>
              <a:rPr lang="de-DE" dirty="0"/>
              <a:t> </a:t>
            </a:r>
            <a:r>
              <a:rPr lang="de-DE" dirty="0" err="1"/>
              <a:t>now</a:t>
            </a:r>
            <a:r>
              <a:rPr lang="de-DE" dirty="0"/>
              <a:t>. </a:t>
            </a:r>
            <a:br>
              <a:rPr lang="de-DE" dirty="0"/>
            </a:br>
            <a:br>
              <a:rPr lang="de-DE" dirty="0"/>
            </a:br>
            <a:r>
              <a:rPr lang="de-DE" dirty="0"/>
              <a:t>Working at IPT, I </a:t>
            </a:r>
            <a:r>
              <a:rPr lang="de-DE" dirty="0" err="1"/>
              <a:t>had</a:t>
            </a:r>
            <a:r>
              <a:rPr lang="de-DE" dirty="0"/>
              <a:t> </a:t>
            </a:r>
            <a:r>
              <a:rPr lang="de-DE" dirty="0" err="1"/>
              <a:t>the</a:t>
            </a:r>
            <a:r>
              <a:rPr lang="de-DE" dirty="0"/>
              <a:t> </a:t>
            </a:r>
            <a:r>
              <a:rPr lang="de-DE" dirty="0" err="1"/>
              <a:t>opportunity</a:t>
            </a:r>
            <a:r>
              <a:rPr lang="de-DE" dirty="0"/>
              <a:t> </a:t>
            </a:r>
            <a:r>
              <a:rPr lang="de-DE" dirty="0" err="1"/>
              <a:t>to</a:t>
            </a:r>
            <a:r>
              <a:rPr lang="de-DE" dirty="0"/>
              <a:t> </a:t>
            </a:r>
            <a:r>
              <a:rPr lang="de-DE" dirty="0" err="1"/>
              <a:t>delve</a:t>
            </a:r>
            <a:r>
              <a:rPr lang="de-DE" dirty="0"/>
              <a:t> </a:t>
            </a:r>
            <a:r>
              <a:rPr lang="de-DE" dirty="0" err="1"/>
              <a:t>into</a:t>
            </a:r>
            <a:r>
              <a:rPr lang="de-DE" dirty="0"/>
              <a:t> </a:t>
            </a:r>
            <a:r>
              <a:rPr lang="de-DE" dirty="0" err="1"/>
              <a:t>amazing</a:t>
            </a:r>
            <a:r>
              <a:rPr lang="de-DE" dirty="0"/>
              <a:t> </a:t>
            </a:r>
            <a:r>
              <a:rPr lang="de-DE" dirty="0" err="1"/>
              <a:t>projects</a:t>
            </a:r>
            <a:r>
              <a:rPr lang="de-DE" dirty="0"/>
              <a:t> and </a:t>
            </a:r>
            <a:r>
              <a:rPr lang="de-DE" dirty="0" err="1"/>
              <a:t>the</a:t>
            </a:r>
            <a:r>
              <a:rPr lang="de-DE" dirty="0"/>
              <a:t> 5G.NAMICO, </a:t>
            </a:r>
            <a:r>
              <a:rPr lang="de-DE" dirty="0" err="1"/>
              <a:t>especifically</a:t>
            </a:r>
            <a:r>
              <a:rPr lang="de-DE" dirty="0"/>
              <a:t> </a:t>
            </a:r>
            <a:r>
              <a:rPr lang="de-DE" dirty="0" err="1"/>
              <a:t>the</a:t>
            </a:r>
            <a:r>
              <a:rPr lang="de-DE" dirty="0"/>
              <a:t> </a:t>
            </a:r>
            <a:r>
              <a:rPr lang="de-DE" dirty="0" err="1"/>
              <a:t>validation</a:t>
            </a:r>
            <a:r>
              <a:rPr lang="de-DE" dirty="0"/>
              <a:t> </a:t>
            </a:r>
            <a:r>
              <a:rPr lang="de-DE" dirty="0" err="1"/>
              <a:t>of</a:t>
            </a:r>
            <a:r>
              <a:rPr lang="de-DE" dirty="0"/>
              <a:t> </a:t>
            </a:r>
            <a:r>
              <a:rPr lang="de-DE" dirty="0" err="1"/>
              <a:t>the</a:t>
            </a:r>
            <a:r>
              <a:rPr lang="de-DE" dirty="0"/>
              <a:t> remote-</a:t>
            </a:r>
            <a:r>
              <a:rPr lang="de-DE" dirty="0" err="1"/>
              <a:t>contol</a:t>
            </a:r>
            <a:r>
              <a:rPr lang="de-DE" dirty="0"/>
              <a:t> </a:t>
            </a:r>
            <a:r>
              <a:rPr lang="de-DE" dirty="0" err="1"/>
              <a:t>use</a:t>
            </a:r>
            <a:r>
              <a:rPr lang="de-DE" dirty="0"/>
              <a:t> </a:t>
            </a:r>
            <a:r>
              <a:rPr lang="de-DE" dirty="0" err="1"/>
              <a:t>cases</a:t>
            </a:r>
            <a:r>
              <a:rPr lang="de-DE" dirty="0"/>
              <a:t> </a:t>
            </a:r>
            <a:r>
              <a:rPr lang="de-DE" dirty="0" err="1"/>
              <a:t>for</a:t>
            </a:r>
            <a:r>
              <a:rPr lang="de-DE" dirty="0"/>
              <a:t> </a:t>
            </a:r>
            <a:r>
              <a:rPr lang="de-DE" dirty="0" err="1"/>
              <a:t>construction</a:t>
            </a:r>
            <a:r>
              <a:rPr lang="de-DE" dirty="0"/>
              <a:t> and </a:t>
            </a:r>
            <a:r>
              <a:rPr lang="de-DE" dirty="0" err="1"/>
              <a:t>mining</a:t>
            </a:r>
            <a:r>
              <a:rPr lang="de-DE" dirty="0"/>
              <a:t> </a:t>
            </a:r>
            <a:r>
              <a:rPr lang="de-DE" dirty="0" err="1"/>
              <a:t>robots</a:t>
            </a:r>
            <a:r>
              <a:rPr lang="de-DE" dirty="0"/>
              <a:t> in 5G, was </a:t>
            </a:r>
            <a:r>
              <a:rPr lang="de-DE" dirty="0" err="1"/>
              <a:t>the</a:t>
            </a:r>
            <a:r>
              <a:rPr lang="de-DE" dirty="0"/>
              <a:t> </a:t>
            </a:r>
            <a:r>
              <a:rPr lang="de-DE" dirty="0" err="1"/>
              <a:t>one</a:t>
            </a:r>
            <a:r>
              <a:rPr lang="de-DE" dirty="0"/>
              <a:t> </a:t>
            </a:r>
            <a:r>
              <a:rPr lang="de-DE" dirty="0" err="1"/>
              <a:t>chosen</a:t>
            </a:r>
            <a:r>
              <a:rPr lang="de-DE" dirty="0"/>
              <a:t> </a:t>
            </a:r>
            <a:r>
              <a:rPr lang="de-DE" dirty="0" err="1"/>
              <a:t>for</a:t>
            </a:r>
            <a:r>
              <a:rPr lang="de-DE" dirty="0"/>
              <a:t> </a:t>
            </a:r>
            <a:r>
              <a:rPr lang="de-DE" dirty="0" err="1"/>
              <a:t>the</a:t>
            </a:r>
            <a:r>
              <a:rPr lang="de-DE" dirty="0"/>
              <a:t> </a:t>
            </a:r>
            <a:r>
              <a:rPr lang="de-DE" dirty="0" err="1"/>
              <a:t>development</a:t>
            </a:r>
            <a:r>
              <a:rPr lang="de-DE" dirty="0"/>
              <a:t> </a:t>
            </a:r>
            <a:r>
              <a:rPr lang="de-DE" dirty="0" err="1"/>
              <a:t>of</a:t>
            </a:r>
            <a:r>
              <a:rPr lang="de-DE" dirty="0"/>
              <a:t> </a:t>
            </a:r>
            <a:r>
              <a:rPr lang="de-DE" dirty="0" err="1"/>
              <a:t>my</a:t>
            </a:r>
            <a:r>
              <a:rPr lang="de-DE" dirty="0"/>
              <a:t> </a:t>
            </a:r>
            <a:r>
              <a:rPr lang="de-DE" dirty="0" err="1"/>
              <a:t>thesis</a:t>
            </a:r>
            <a:r>
              <a:rPr lang="de-DE" dirty="0"/>
              <a:t>. </a:t>
            </a:r>
            <a:br>
              <a:rPr lang="de-DE" dirty="0"/>
            </a:br>
            <a:br>
              <a:rPr lang="de-DE" dirty="0"/>
            </a:br>
            <a:r>
              <a:rPr lang="de-DE" dirty="0" err="1"/>
              <a:t>I‘d</a:t>
            </a:r>
            <a:r>
              <a:rPr lang="de-DE" dirty="0"/>
              <a:t> like </a:t>
            </a:r>
            <a:r>
              <a:rPr lang="de-DE" dirty="0" err="1"/>
              <a:t>to</a:t>
            </a:r>
            <a:r>
              <a:rPr lang="de-DE" dirty="0"/>
              <a:t> </a:t>
            </a:r>
            <a:r>
              <a:rPr lang="en-US" b="0" i="0" dirty="0">
                <a:solidFill>
                  <a:srgbClr val="374151"/>
                </a:solidFill>
                <a:effectLst/>
                <a:latin typeface="Söhne"/>
              </a:rPr>
              <a:t>extend</a:t>
            </a:r>
            <a:r>
              <a:rPr lang="de-DE" dirty="0"/>
              <a:t> a </a:t>
            </a:r>
            <a:r>
              <a:rPr lang="de-DE" dirty="0" err="1"/>
              <a:t>special</a:t>
            </a:r>
            <a:r>
              <a:rPr lang="de-DE" dirty="0"/>
              <a:t> </a:t>
            </a:r>
            <a:r>
              <a:rPr lang="de-DE" dirty="0" err="1"/>
              <a:t>thank</a:t>
            </a:r>
            <a:r>
              <a:rPr lang="de-DE" dirty="0"/>
              <a:t> </a:t>
            </a:r>
            <a:r>
              <a:rPr lang="de-DE" dirty="0" err="1"/>
              <a:t>you</a:t>
            </a:r>
            <a:r>
              <a:rPr lang="de-DE" dirty="0"/>
              <a:t> </a:t>
            </a:r>
            <a:r>
              <a:rPr lang="de-DE" dirty="0" err="1"/>
              <a:t>to</a:t>
            </a:r>
            <a:r>
              <a:rPr lang="de-DE" dirty="0"/>
              <a:t> </a:t>
            </a:r>
            <a:r>
              <a:rPr lang="de-DE" dirty="0" err="1"/>
              <a:t>the</a:t>
            </a:r>
            <a:r>
              <a:rPr lang="de-DE" dirty="0"/>
              <a:t> </a:t>
            </a:r>
            <a:r>
              <a:rPr lang="de-DE" dirty="0" err="1"/>
              <a:t>evaluation</a:t>
            </a:r>
            <a:r>
              <a:rPr lang="de-DE" dirty="0"/>
              <a:t> </a:t>
            </a:r>
            <a:r>
              <a:rPr lang="de-DE" dirty="0" err="1"/>
              <a:t>board</a:t>
            </a:r>
            <a:r>
              <a:rPr lang="de-DE" dirty="0"/>
              <a:t> </a:t>
            </a:r>
            <a:r>
              <a:rPr lang="de-DE" dirty="0" err="1"/>
              <a:t>for</a:t>
            </a:r>
            <a:r>
              <a:rPr lang="de-DE" dirty="0"/>
              <a:t> </a:t>
            </a:r>
            <a:r>
              <a:rPr lang="de-DE" dirty="0" err="1"/>
              <a:t>being</a:t>
            </a:r>
            <a:r>
              <a:rPr lang="de-DE" dirty="0"/>
              <a:t> </a:t>
            </a:r>
            <a:r>
              <a:rPr lang="de-DE" dirty="0" err="1"/>
              <a:t>present</a:t>
            </a:r>
            <a:r>
              <a:rPr lang="de-DE" dirty="0"/>
              <a:t> </a:t>
            </a:r>
            <a:r>
              <a:rPr lang="de-DE" dirty="0" err="1"/>
              <a:t>here</a:t>
            </a:r>
            <a:r>
              <a:rPr lang="de-DE" dirty="0"/>
              <a:t> and </a:t>
            </a:r>
            <a:r>
              <a:rPr lang="de-DE" dirty="0" err="1"/>
              <a:t>accepting</a:t>
            </a:r>
            <a:r>
              <a:rPr lang="de-DE" dirty="0"/>
              <a:t> </a:t>
            </a:r>
            <a:r>
              <a:rPr lang="de-DE" dirty="0" err="1"/>
              <a:t>the</a:t>
            </a:r>
            <a:r>
              <a:rPr lang="de-DE" dirty="0"/>
              <a:t> </a:t>
            </a:r>
            <a:r>
              <a:rPr lang="de-DE" dirty="0" err="1"/>
              <a:t>invitation</a:t>
            </a:r>
            <a:r>
              <a:rPr lang="de-DE" dirty="0"/>
              <a:t> </a:t>
            </a:r>
            <a:r>
              <a:rPr lang="de-DE" dirty="0" err="1"/>
              <a:t>to</a:t>
            </a:r>
            <a:r>
              <a:rPr lang="de-DE" dirty="0"/>
              <a:t> </a:t>
            </a:r>
            <a:r>
              <a:rPr lang="de-DE" dirty="0" err="1"/>
              <a:t>participate</a:t>
            </a:r>
            <a:r>
              <a:rPr lang="de-DE" dirty="0"/>
              <a:t> </a:t>
            </a:r>
            <a:r>
              <a:rPr lang="de-DE" dirty="0" err="1"/>
              <a:t>today</a:t>
            </a:r>
            <a:r>
              <a:rPr lang="de-DE" dirty="0"/>
              <a:t>, and </a:t>
            </a:r>
            <a:r>
              <a:rPr lang="de-DE" dirty="0" err="1"/>
              <a:t>to</a:t>
            </a:r>
            <a:r>
              <a:rPr lang="de-DE" dirty="0"/>
              <a:t> </a:t>
            </a:r>
            <a:r>
              <a:rPr lang="de-DE" dirty="0" err="1"/>
              <a:t>my</a:t>
            </a:r>
            <a:r>
              <a:rPr lang="de-DE" dirty="0"/>
              <a:t> </a:t>
            </a:r>
            <a:r>
              <a:rPr lang="de-DE" dirty="0" err="1"/>
              <a:t>supervisors</a:t>
            </a:r>
            <a:r>
              <a:rPr lang="de-DE" dirty="0"/>
              <a:t>: </a:t>
            </a:r>
            <a:r>
              <a:rPr lang="de-DE" dirty="0" err="1"/>
              <a:t>Aninha</a:t>
            </a:r>
            <a:r>
              <a:rPr lang="de-DE" dirty="0"/>
              <a:t> and Sarah, </a:t>
            </a:r>
            <a:r>
              <a:rPr lang="de-DE" dirty="0" err="1"/>
              <a:t>for</a:t>
            </a:r>
            <a:r>
              <a:rPr lang="de-DE" dirty="0"/>
              <a:t> </a:t>
            </a:r>
            <a:r>
              <a:rPr lang="de-DE" dirty="0" err="1"/>
              <a:t>the</a:t>
            </a:r>
            <a:r>
              <a:rPr lang="de-DE" dirty="0"/>
              <a:t> support </a:t>
            </a:r>
            <a:r>
              <a:rPr lang="de-DE" dirty="0" err="1"/>
              <a:t>througout</a:t>
            </a:r>
            <a:r>
              <a:rPr lang="de-DE" dirty="0"/>
              <a:t> </a:t>
            </a:r>
            <a:r>
              <a:rPr lang="de-DE" dirty="0" err="1"/>
              <a:t>this</a:t>
            </a:r>
            <a:r>
              <a:rPr lang="de-DE" dirty="0"/>
              <a:t> </a:t>
            </a:r>
            <a:r>
              <a:rPr lang="de-DE" dirty="0" err="1"/>
              <a:t>whole</a:t>
            </a:r>
            <a:r>
              <a:rPr lang="de-DE" dirty="0"/>
              <a:t> </a:t>
            </a:r>
            <a:r>
              <a:rPr lang="de-DE" dirty="0" err="1"/>
              <a:t>journey</a:t>
            </a:r>
            <a:r>
              <a:rPr lang="de-DE" dirty="0"/>
              <a:t>. And </a:t>
            </a:r>
            <a:r>
              <a:rPr lang="de-DE" dirty="0" err="1"/>
              <a:t>now</a:t>
            </a:r>
            <a:r>
              <a:rPr lang="de-DE" dirty="0"/>
              <a:t>, </a:t>
            </a:r>
            <a:r>
              <a:rPr lang="de-DE" dirty="0" err="1"/>
              <a:t>let‘s</a:t>
            </a:r>
            <a:r>
              <a:rPr lang="de-DE" dirty="0"/>
              <a:t> </a:t>
            </a:r>
            <a:r>
              <a:rPr lang="de-DE" dirty="0" err="1"/>
              <a:t>get</a:t>
            </a:r>
            <a:r>
              <a:rPr lang="de-DE" dirty="0"/>
              <a:t> </a:t>
            </a:r>
            <a:r>
              <a:rPr lang="de-DE" dirty="0" err="1"/>
              <a:t>started</a:t>
            </a:r>
            <a:r>
              <a:rPr lang="de-DE" dirty="0"/>
              <a:t>!</a:t>
            </a:r>
          </a:p>
        </p:txBody>
      </p:sp>
      <p:sp>
        <p:nvSpPr>
          <p:cNvPr id="4" name="Slide Number Placeholder 3"/>
          <p:cNvSpPr>
            <a:spLocks noGrp="1"/>
          </p:cNvSpPr>
          <p:nvPr>
            <p:ph type="sldNum" sz="quarter" idx="5"/>
          </p:nvPr>
        </p:nvSpPr>
        <p:spPr/>
        <p:txBody>
          <a:bodyPr/>
          <a:lstStyle/>
          <a:p>
            <a:fld id="{38D215B1-5AE8-449F-8BBB-AF3B75A2FE26}" type="slidenum">
              <a:rPr lang="de-DE" smtClean="0"/>
              <a:t>1</a:t>
            </a:fld>
            <a:endParaRPr lang="de-DE" dirty="0"/>
          </a:p>
        </p:txBody>
      </p:sp>
    </p:spTree>
    <p:extLst>
      <p:ext uri="{BB962C8B-B14F-4D97-AF65-F5344CB8AC3E}">
        <p14:creationId xmlns:p14="http://schemas.microsoft.com/office/powerpoint/2010/main" val="1207644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Moving on, I </a:t>
            </a:r>
            <a:r>
              <a:rPr lang="de-DE" dirty="0" err="1"/>
              <a:t>want</a:t>
            </a:r>
            <a:r>
              <a:rPr lang="de-DE" dirty="0"/>
              <a:t> </a:t>
            </a:r>
            <a:r>
              <a:rPr lang="de-DE" dirty="0" err="1"/>
              <a:t>to</a:t>
            </a:r>
            <a:r>
              <a:rPr lang="de-DE" dirty="0"/>
              <a:t> </a:t>
            </a:r>
            <a:r>
              <a:rPr lang="de-DE" dirty="0" err="1"/>
              <a:t>make</a:t>
            </a:r>
            <a:r>
              <a:rPr lang="de-DE" dirty="0"/>
              <a:t> </a:t>
            </a:r>
            <a:r>
              <a:rPr lang="de-DE" dirty="0" err="1"/>
              <a:t>the</a:t>
            </a:r>
            <a:r>
              <a:rPr lang="de-DE" dirty="0"/>
              <a:t> </a:t>
            </a:r>
            <a:r>
              <a:rPr lang="de-DE" dirty="0" err="1"/>
              <a:t>objectives</a:t>
            </a:r>
            <a:r>
              <a:rPr lang="de-DE" dirty="0"/>
              <a:t> </a:t>
            </a:r>
            <a:r>
              <a:rPr lang="de-DE" dirty="0" err="1"/>
              <a:t>of</a:t>
            </a:r>
            <a:r>
              <a:rPr lang="de-DE" dirty="0"/>
              <a:t> </a:t>
            </a:r>
            <a:r>
              <a:rPr lang="de-DE" dirty="0" err="1"/>
              <a:t>this</a:t>
            </a:r>
            <a:r>
              <a:rPr lang="de-DE" dirty="0"/>
              <a:t> </a:t>
            </a:r>
            <a:r>
              <a:rPr lang="de-DE" dirty="0" err="1"/>
              <a:t>work</a:t>
            </a:r>
            <a:r>
              <a:rPr lang="de-DE" dirty="0"/>
              <a:t> </a:t>
            </a:r>
            <a:r>
              <a:rPr lang="de-DE" dirty="0" err="1"/>
              <a:t>clear</a:t>
            </a:r>
            <a:r>
              <a:rPr lang="de-DE" dirty="0"/>
              <a:t> </a:t>
            </a:r>
            <a:r>
              <a:rPr lang="de-DE" dirty="0" err="1"/>
              <a:t>for</a:t>
            </a:r>
            <a:r>
              <a:rPr lang="de-DE" dirty="0"/>
              <a:t> </a:t>
            </a:r>
            <a:r>
              <a:rPr lang="de-DE" dirty="0" err="1"/>
              <a:t>everyone</a:t>
            </a:r>
            <a:r>
              <a:rPr lang="de-DE" dirty="0"/>
              <a:t>. </a:t>
            </a:r>
          </a:p>
        </p:txBody>
      </p:sp>
      <p:sp>
        <p:nvSpPr>
          <p:cNvPr id="4" name="Slide Number Placeholder 3"/>
          <p:cNvSpPr>
            <a:spLocks noGrp="1"/>
          </p:cNvSpPr>
          <p:nvPr>
            <p:ph type="sldNum" sz="quarter" idx="5"/>
          </p:nvPr>
        </p:nvSpPr>
        <p:spPr/>
        <p:txBody>
          <a:bodyPr/>
          <a:lstStyle/>
          <a:p>
            <a:fld id="{38D215B1-5AE8-449F-8BBB-AF3B75A2FE26}" type="slidenum">
              <a:rPr lang="de-DE" smtClean="0"/>
              <a:t>10</a:t>
            </a:fld>
            <a:endParaRPr lang="de-DE"/>
          </a:p>
        </p:txBody>
      </p:sp>
    </p:spTree>
    <p:extLst>
      <p:ext uri="{BB962C8B-B14F-4D97-AF65-F5344CB8AC3E}">
        <p14:creationId xmlns:p14="http://schemas.microsoft.com/office/powerpoint/2010/main" val="583639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Well, </a:t>
            </a:r>
            <a:r>
              <a:rPr lang="de-DE" dirty="0" err="1"/>
              <a:t>first</a:t>
            </a:r>
            <a:r>
              <a:rPr lang="de-DE" dirty="0"/>
              <a:t>, </a:t>
            </a:r>
            <a:r>
              <a:rPr lang="de-DE" dirty="0" err="1"/>
              <a:t>the</a:t>
            </a:r>
            <a:r>
              <a:rPr lang="de-DE" dirty="0"/>
              <a:t> </a:t>
            </a:r>
            <a:r>
              <a:rPr lang="de-DE" dirty="0" err="1"/>
              <a:t>primary</a:t>
            </a:r>
            <a:r>
              <a:rPr lang="de-DE" dirty="0"/>
              <a:t> </a:t>
            </a:r>
            <a:r>
              <a:rPr lang="de-DE" dirty="0" err="1"/>
              <a:t>objective</a:t>
            </a:r>
            <a:r>
              <a:rPr lang="de-DE" dirty="0"/>
              <a:t> was </a:t>
            </a:r>
            <a:r>
              <a:rPr lang="de-DE" dirty="0" err="1"/>
              <a:t>to</a:t>
            </a:r>
            <a:r>
              <a:rPr lang="de-DE" dirty="0"/>
              <a:t> </a:t>
            </a:r>
            <a:r>
              <a:rPr lang="de-DE" dirty="0" err="1"/>
              <a:t>conduct</a:t>
            </a:r>
            <a:r>
              <a:rPr lang="de-DE" dirty="0"/>
              <a:t> a </a:t>
            </a:r>
            <a:r>
              <a:rPr lang="de-DE" dirty="0" err="1"/>
              <a:t>bibliographic</a:t>
            </a:r>
            <a:r>
              <a:rPr lang="de-DE" dirty="0"/>
              <a:t> review </a:t>
            </a:r>
            <a:r>
              <a:rPr lang="de-DE" dirty="0" err="1"/>
              <a:t>of</a:t>
            </a:r>
            <a:r>
              <a:rPr lang="de-DE" dirty="0"/>
              <a:t> </a:t>
            </a:r>
            <a:r>
              <a:rPr lang="de-DE" dirty="0" err="1"/>
              <a:t>existing</a:t>
            </a:r>
            <a:r>
              <a:rPr lang="de-DE" dirty="0"/>
              <a:t> </a:t>
            </a:r>
            <a:r>
              <a:rPr lang="de-DE" dirty="0" err="1"/>
              <a:t>work</a:t>
            </a:r>
            <a:r>
              <a:rPr lang="de-DE" dirty="0"/>
              <a:t> and </a:t>
            </a:r>
            <a:r>
              <a:rPr lang="de-DE" dirty="0" err="1"/>
              <a:t>studies</a:t>
            </a:r>
            <a:r>
              <a:rPr lang="de-DE" dirty="0"/>
              <a:t> in </a:t>
            </a:r>
            <a:r>
              <a:rPr lang="de-DE" dirty="0" err="1"/>
              <a:t>the</a:t>
            </a:r>
            <a:r>
              <a:rPr lang="de-DE" dirty="0"/>
              <a:t> </a:t>
            </a:r>
            <a:r>
              <a:rPr lang="de-DE" dirty="0" err="1"/>
              <a:t>fild</a:t>
            </a:r>
            <a:r>
              <a:rPr lang="de-DE" dirty="0"/>
              <a:t>. At </a:t>
            </a:r>
            <a:r>
              <a:rPr lang="de-DE" dirty="0" err="1"/>
              <a:t>this</a:t>
            </a:r>
            <a:r>
              <a:rPr lang="de-DE" dirty="0"/>
              <a:t> </a:t>
            </a:r>
            <a:r>
              <a:rPr lang="de-DE" dirty="0" err="1"/>
              <a:t>point</a:t>
            </a:r>
            <a:r>
              <a:rPr lang="de-DE" dirty="0"/>
              <a:t>, I </a:t>
            </a:r>
            <a:r>
              <a:rPr lang="de-DE" dirty="0" err="1"/>
              <a:t>gained</a:t>
            </a:r>
            <a:r>
              <a:rPr lang="de-DE" dirty="0"/>
              <a:t> </a:t>
            </a:r>
            <a:r>
              <a:rPr lang="de-DE" dirty="0" err="1"/>
              <a:t>more</a:t>
            </a:r>
            <a:r>
              <a:rPr lang="de-DE" dirty="0"/>
              <a:t> </a:t>
            </a:r>
            <a:r>
              <a:rPr lang="de-DE" dirty="0" err="1"/>
              <a:t>knowledge</a:t>
            </a:r>
            <a:r>
              <a:rPr lang="de-DE" dirty="0"/>
              <a:t> and </a:t>
            </a:r>
            <a:r>
              <a:rPr lang="de-DE" dirty="0" err="1"/>
              <a:t>basis</a:t>
            </a:r>
            <a:r>
              <a:rPr lang="de-DE" dirty="0"/>
              <a:t> </a:t>
            </a:r>
            <a:r>
              <a:rPr lang="de-DE" dirty="0" err="1"/>
              <a:t>for</a:t>
            </a:r>
            <a:r>
              <a:rPr lang="de-DE" dirty="0"/>
              <a:t> </a:t>
            </a:r>
            <a:r>
              <a:rPr lang="de-DE" dirty="0" err="1"/>
              <a:t>what</a:t>
            </a:r>
            <a:r>
              <a:rPr lang="de-DE" dirty="0"/>
              <a:t> I </a:t>
            </a:r>
            <a:r>
              <a:rPr lang="de-DE" dirty="0" err="1"/>
              <a:t>wanted</a:t>
            </a:r>
            <a:r>
              <a:rPr lang="de-DE" dirty="0"/>
              <a:t> </a:t>
            </a:r>
            <a:r>
              <a:rPr lang="de-DE" dirty="0" err="1"/>
              <a:t>to</a:t>
            </a:r>
            <a:r>
              <a:rPr lang="de-DE" dirty="0"/>
              <a:t> </a:t>
            </a:r>
            <a:r>
              <a:rPr lang="de-DE" dirty="0" err="1"/>
              <a:t>approach</a:t>
            </a:r>
            <a:r>
              <a:rPr lang="de-DE" dirty="0"/>
              <a:t> and </a:t>
            </a:r>
            <a:r>
              <a:rPr lang="de-DE" dirty="0" err="1"/>
              <a:t>write</a:t>
            </a:r>
            <a:r>
              <a:rPr lang="de-DE" dirty="0"/>
              <a:t> </a:t>
            </a:r>
            <a:r>
              <a:rPr lang="de-DE" dirty="0" err="1"/>
              <a:t>about</a:t>
            </a:r>
            <a:r>
              <a:rPr lang="de-DE" dirty="0"/>
              <a:t>. </a:t>
            </a:r>
          </a:p>
          <a:p>
            <a:endParaRPr lang="de-DE" dirty="0"/>
          </a:p>
          <a:p>
            <a:r>
              <a:rPr lang="de-DE" dirty="0" err="1"/>
              <a:t>Then</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11</a:t>
            </a:fld>
            <a:endParaRPr lang="de-DE"/>
          </a:p>
        </p:txBody>
      </p:sp>
    </p:spTree>
    <p:extLst>
      <p:ext uri="{BB962C8B-B14F-4D97-AF65-F5344CB8AC3E}">
        <p14:creationId xmlns:p14="http://schemas.microsoft.com/office/powerpoint/2010/main" val="185603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The </a:t>
            </a:r>
            <a:r>
              <a:rPr lang="de-DE" dirty="0" err="1"/>
              <a:t>architecture</a:t>
            </a:r>
            <a:r>
              <a:rPr lang="de-DE" dirty="0"/>
              <a:t> </a:t>
            </a:r>
            <a:r>
              <a:rPr lang="de-DE" dirty="0" err="1"/>
              <a:t>of</a:t>
            </a:r>
            <a:r>
              <a:rPr lang="de-DE" dirty="0"/>
              <a:t> 5G </a:t>
            </a:r>
            <a:r>
              <a:rPr lang="de-DE" dirty="0" err="1"/>
              <a:t>is</a:t>
            </a:r>
            <a:r>
              <a:rPr lang="de-DE" dirty="0"/>
              <a:t> </a:t>
            </a:r>
            <a:r>
              <a:rPr lang="de-DE" dirty="0" err="1"/>
              <a:t>designed</a:t>
            </a:r>
            <a:r>
              <a:rPr lang="de-DE" dirty="0"/>
              <a:t> </a:t>
            </a:r>
            <a:r>
              <a:rPr lang="de-DE" dirty="0" err="1"/>
              <a:t>based</a:t>
            </a:r>
            <a:r>
              <a:rPr lang="de-DE" dirty="0"/>
              <a:t> on </a:t>
            </a:r>
            <a:r>
              <a:rPr lang="de-DE" dirty="0" err="1"/>
              <a:t>three</a:t>
            </a:r>
            <a:r>
              <a:rPr lang="de-DE" dirty="0"/>
              <a:t> </a:t>
            </a:r>
            <a:r>
              <a:rPr lang="de-DE" dirty="0" err="1"/>
              <a:t>main</a:t>
            </a:r>
            <a:r>
              <a:rPr lang="de-DE" dirty="0"/>
              <a:t> </a:t>
            </a:r>
            <a:r>
              <a:rPr lang="de-DE" dirty="0" err="1"/>
              <a:t>features</a:t>
            </a:r>
            <a:r>
              <a:rPr lang="de-DE" dirty="0"/>
              <a:t>: </a:t>
            </a:r>
            <a:r>
              <a:rPr lang="en-US" sz="1200" dirty="0">
                <a:solidFill>
                  <a:schemeClr val="bg1"/>
                </a:solidFill>
                <a:latin typeface="+mn-lt"/>
              </a:rPr>
              <a:t>Ultra-Reliable Low Latency Communications, </a:t>
            </a:r>
            <a:r>
              <a:rPr lang="de-DE" sz="1200" dirty="0">
                <a:solidFill>
                  <a:schemeClr val="bg1"/>
                </a:solidFill>
                <a:latin typeface="+mn-lt"/>
              </a:rPr>
              <a:t>Enhanced Mobile Broadband, and Massive </a:t>
            </a:r>
            <a:r>
              <a:rPr lang="en-US" sz="1200" dirty="0">
                <a:solidFill>
                  <a:schemeClr val="bg1"/>
                </a:solidFill>
                <a:latin typeface="+mn-lt"/>
              </a:rPr>
              <a:t>Machine</a:t>
            </a:r>
            <a:r>
              <a:rPr lang="de-DE" sz="1200" dirty="0">
                <a:solidFill>
                  <a:schemeClr val="bg1"/>
                </a:solidFill>
                <a:latin typeface="+mn-lt"/>
              </a:rPr>
              <a:t> Type Communications. </a:t>
            </a:r>
            <a:r>
              <a:rPr lang="de-DE" sz="1200" dirty="0" err="1">
                <a:solidFill>
                  <a:schemeClr val="bg1"/>
                </a:solidFill>
                <a:latin typeface="+mn-lt"/>
              </a:rPr>
              <a:t>Each</a:t>
            </a:r>
            <a:r>
              <a:rPr lang="de-DE" sz="1200" dirty="0">
                <a:solidFill>
                  <a:schemeClr val="bg1"/>
                </a:solidFill>
                <a:latin typeface="+mn-lt"/>
              </a:rPr>
              <a:t> feature </a:t>
            </a:r>
            <a:r>
              <a:rPr lang="de-DE" sz="1200" dirty="0" err="1">
                <a:solidFill>
                  <a:schemeClr val="bg1"/>
                </a:solidFill>
                <a:latin typeface="+mn-lt"/>
              </a:rPr>
              <a:t>contributes</a:t>
            </a:r>
            <a:r>
              <a:rPr lang="de-DE" sz="1200" dirty="0">
                <a:solidFill>
                  <a:schemeClr val="bg1"/>
                </a:solidFill>
                <a:latin typeface="+mn-lt"/>
              </a:rPr>
              <a:t> </a:t>
            </a:r>
            <a:r>
              <a:rPr lang="de-DE" sz="1200" dirty="0" err="1">
                <a:solidFill>
                  <a:schemeClr val="bg1"/>
                </a:solidFill>
                <a:latin typeface="+mn-lt"/>
              </a:rPr>
              <a:t>for</a:t>
            </a:r>
            <a:r>
              <a:rPr lang="de-DE" sz="1200" dirty="0">
                <a:solidFill>
                  <a:schemeClr val="bg1"/>
                </a:solidFill>
                <a:latin typeface="+mn-lt"/>
              </a:rPr>
              <a:t> </a:t>
            </a:r>
            <a:r>
              <a:rPr lang="de-DE" sz="1200" dirty="0" err="1">
                <a:solidFill>
                  <a:schemeClr val="bg1"/>
                </a:solidFill>
                <a:latin typeface="+mn-lt"/>
              </a:rPr>
              <a:t>providing</a:t>
            </a:r>
            <a:r>
              <a:rPr lang="de-DE" sz="1200" dirty="0">
                <a:solidFill>
                  <a:schemeClr val="bg1"/>
                </a:solidFill>
                <a:latin typeface="+mn-lt"/>
              </a:rPr>
              <a:t> a nice </a:t>
            </a:r>
            <a:r>
              <a:rPr lang="de-DE" sz="1200" dirty="0" err="1">
                <a:solidFill>
                  <a:schemeClr val="bg1"/>
                </a:solidFill>
                <a:latin typeface="+mn-lt"/>
              </a:rPr>
              <a:t>performance</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different </a:t>
            </a:r>
            <a:r>
              <a:rPr lang="de-DE" sz="1200" dirty="0" err="1">
                <a:solidFill>
                  <a:schemeClr val="bg1"/>
                </a:solidFill>
                <a:latin typeface="+mn-lt"/>
              </a:rPr>
              <a:t>applications</a:t>
            </a:r>
            <a:r>
              <a:rPr lang="de-DE" sz="1200" dirty="0">
                <a:solidFill>
                  <a:schemeClr val="bg1"/>
                </a:solidFill>
                <a:latin typeface="+mn-lt"/>
              </a:rPr>
              <a:t> and </a:t>
            </a:r>
            <a:r>
              <a:rPr lang="de-DE" sz="1200" dirty="0" err="1">
                <a:solidFill>
                  <a:schemeClr val="bg1"/>
                </a:solidFill>
                <a:latin typeface="+mn-lt"/>
              </a:rPr>
              <a:t>use</a:t>
            </a:r>
            <a:r>
              <a:rPr lang="de-DE" sz="1200" dirty="0">
                <a:solidFill>
                  <a:schemeClr val="bg1"/>
                </a:solidFill>
                <a:latin typeface="+mn-lt"/>
              </a:rPr>
              <a:t> </a:t>
            </a:r>
            <a:r>
              <a:rPr lang="de-DE" sz="1200" dirty="0" err="1">
                <a:solidFill>
                  <a:schemeClr val="bg1"/>
                </a:solidFill>
                <a:latin typeface="+mn-lt"/>
              </a:rPr>
              <a:t>cases</a:t>
            </a:r>
            <a:r>
              <a:rPr lang="de-DE" sz="1200" dirty="0">
                <a:solidFill>
                  <a:schemeClr val="bg1"/>
                </a:solidFill>
                <a:latin typeface="+mn-lt"/>
              </a:rPr>
              <a:t>, </a:t>
            </a:r>
            <a:r>
              <a:rPr lang="de-DE" sz="1200" dirty="0" err="1">
                <a:solidFill>
                  <a:schemeClr val="bg1"/>
                </a:solidFill>
                <a:latin typeface="+mn-lt"/>
              </a:rPr>
              <a:t>which</a:t>
            </a:r>
            <a:r>
              <a:rPr lang="de-DE" sz="1200" dirty="0">
                <a:solidFill>
                  <a:schemeClr val="bg1"/>
                </a:solidFill>
                <a:latin typeface="+mn-lt"/>
              </a:rPr>
              <a:t> </a:t>
            </a:r>
            <a:r>
              <a:rPr lang="de-DE" sz="1200" dirty="0" err="1">
                <a:solidFill>
                  <a:schemeClr val="bg1"/>
                </a:solidFill>
                <a:latin typeface="+mn-lt"/>
              </a:rPr>
              <a:t>are</a:t>
            </a:r>
            <a:r>
              <a:rPr lang="de-DE" sz="1200" dirty="0">
                <a:solidFill>
                  <a:schemeClr val="bg1"/>
                </a:solidFill>
                <a:latin typeface="+mn-lt"/>
              </a:rPr>
              <a:t> </a:t>
            </a:r>
            <a:r>
              <a:rPr lang="de-DE" sz="1200" dirty="0" err="1">
                <a:solidFill>
                  <a:schemeClr val="bg1"/>
                </a:solidFill>
                <a:latin typeface="+mn-lt"/>
              </a:rPr>
              <a:t>stated</a:t>
            </a:r>
            <a:r>
              <a:rPr lang="de-DE" sz="1200" dirty="0">
                <a:solidFill>
                  <a:schemeClr val="bg1"/>
                </a:solidFill>
                <a:latin typeface="+mn-lt"/>
              </a:rPr>
              <a:t> </a:t>
            </a:r>
            <a:r>
              <a:rPr lang="de-DE" sz="1200" dirty="0" err="1">
                <a:solidFill>
                  <a:schemeClr val="bg1"/>
                </a:solidFill>
                <a:latin typeface="+mn-lt"/>
              </a:rPr>
              <a:t>here</a:t>
            </a:r>
            <a:r>
              <a:rPr lang="de-DE" sz="1200" dirty="0">
                <a:solidFill>
                  <a:schemeClr val="bg1"/>
                </a:solidFill>
                <a:latin typeface="+mn-lt"/>
              </a:rPr>
              <a:t> in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picture</a:t>
            </a:r>
            <a:r>
              <a:rPr lang="de-DE" sz="1200" dirty="0">
                <a:solidFill>
                  <a:schemeClr val="bg1"/>
                </a:solidFill>
                <a:latin typeface="+mn-lt"/>
              </a:rPr>
              <a:t>, so </a:t>
            </a:r>
            <a:r>
              <a:rPr lang="de-DE" sz="1200" dirty="0" err="1">
                <a:solidFill>
                  <a:schemeClr val="bg1"/>
                </a:solidFill>
                <a:latin typeface="+mn-lt"/>
              </a:rPr>
              <a:t>each</a:t>
            </a:r>
            <a:r>
              <a:rPr lang="de-DE" sz="1200" dirty="0">
                <a:solidFill>
                  <a:schemeClr val="bg1"/>
                </a:solidFill>
                <a:latin typeface="+mn-lt"/>
              </a:rPr>
              <a:t> </a:t>
            </a:r>
            <a:r>
              <a:rPr lang="de-DE" sz="1200" dirty="0" err="1">
                <a:solidFill>
                  <a:schemeClr val="bg1"/>
                </a:solidFill>
                <a:latin typeface="+mn-lt"/>
              </a:rPr>
              <a:t>one</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a:t>
            </a:r>
            <a:r>
              <a:rPr lang="de-DE" sz="1200" dirty="0" err="1">
                <a:solidFill>
                  <a:schemeClr val="bg1"/>
                </a:solidFill>
                <a:latin typeface="+mn-lt"/>
              </a:rPr>
              <a:t>those</a:t>
            </a:r>
            <a:r>
              <a:rPr lang="de-DE" sz="1200" dirty="0">
                <a:solidFill>
                  <a:schemeClr val="bg1"/>
                </a:solidFill>
                <a:latin typeface="+mn-lt"/>
              </a:rPr>
              <a:t> stand </a:t>
            </a:r>
            <a:r>
              <a:rPr lang="de-DE" sz="1200" dirty="0" err="1">
                <a:solidFill>
                  <a:schemeClr val="bg1"/>
                </a:solidFill>
                <a:latin typeface="+mn-lt"/>
              </a:rPr>
              <a:t>closer</a:t>
            </a:r>
            <a:r>
              <a:rPr lang="de-DE" sz="1200" dirty="0">
                <a:solidFill>
                  <a:schemeClr val="bg1"/>
                </a:solidFill>
                <a:latin typeface="+mn-lt"/>
              </a:rPr>
              <a:t> </a:t>
            </a:r>
            <a:r>
              <a:rPr lang="de-DE" sz="1200" dirty="0" err="1">
                <a:solidFill>
                  <a:schemeClr val="bg1"/>
                </a:solidFill>
                <a:latin typeface="+mn-lt"/>
              </a:rPr>
              <a:t>to</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ones</a:t>
            </a:r>
            <a:r>
              <a:rPr lang="de-DE" sz="1200" dirty="0">
                <a:solidFill>
                  <a:schemeClr val="bg1"/>
                </a:solidFill>
                <a:latin typeface="+mn-lt"/>
              </a:rPr>
              <a:t> </a:t>
            </a:r>
            <a:r>
              <a:rPr lang="de-DE" sz="1200" dirty="0" err="1">
                <a:solidFill>
                  <a:schemeClr val="bg1"/>
                </a:solidFill>
                <a:latin typeface="+mn-lt"/>
              </a:rPr>
              <a:t>that</a:t>
            </a:r>
            <a:r>
              <a:rPr lang="de-DE" sz="1200" dirty="0">
                <a:solidFill>
                  <a:schemeClr val="bg1"/>
                </a:solidFill>
                <a:latin typeface="+mn-lt"/>
              </a:rPr>
              <a:t> </a:t>
            </a:r>
            <a:r>
              <a:rPr lang="de-DE" sz="1200" dirty="0" err="1">
                <a:solidFill>
                  <a:schemeClr val="bg1"/>
                </a:solidFill>
                <a:latin typeface="+mn-lt"/>
              </a:rPr>
              <a:t>are</a:t>
            </a:r>
            <a:r>
              <a:rPr lang="de-DE" sz="1200" dirty="0">
                <a:solidFill>
                  <a:schemeClr val="bg1"/>
                </a:solidFill>
                <a:latin typeface="+mn-lt"/>
              </a:rPr>
              <a:t> </a:t>
            </a:r>
            <a:r>
              <a:rPr lang="de-DE" sz="1200" dirty="0" err="1">
                <a:solidFill>
                  <a:schemeClr val="bg1"/>
                </a:solidFill>
                <a:latin typeface="+mn-lt"/>
              </a:rPr>
              <a:t>most</a:t>
            </a:r>
            <a:r>
              <a:rPr lang="de-DE" sz="1200" dirty="0">
                <a:solidFill>
                  <a:schemeClr val="bg1"/>
                </a:solidFill>
                <a:latin typeface="+mn-lt"/>
              </a:rPr>
              <a:t> </a:t>
            </a:r>
            <a:r>
              <a:rPr lang="de-DE" sz="1200" dirty="0" err="1">
                <a:solidFill>
                  <a:schemeClr val="bg1"/>
                </a:solidFill>
                <a:latin typeface="+mn-lt"/>
              </a:rPr>
              <a:t>important</a:t>
            </a:r>
            <a:r>
              <a:rPr lang="de-DE" sz="1200" dirty="0">
                <a:solidFill>
                  <a:schemeClr val="bg1"/>
                </a:solidFill>
                <a:latin typeface="+mn-lt"/>
              </a:rPr>
              <a:t> </a:t>
            </a:r>
            <a:r>
              <a:rPr lang="de-DE" sz="1200" dirty="0" err="1">
                <a:solidFill>
                  <a:schemeClr val="bg1"/>
                </a:solidFill>
                <a:latin typeface="+mn-lt"/>
              </a:rPr>
              <a:t>to</a:t>
            </a:r>
            <a:r>
              <a:rPr lang="de-DE" sz="1200" dirty="0">
                <a:solidFill>
                  <a:schemeClr val="bg1"/>
                </a:solidFill>
                <a:latin typeface="+mn-lt"/>
              </a:rPr>
              <a:t> </a:t>
            </a:r>
            <a:r>
              <a:rPr lang="de-DE" sz="1200" dirty="0" err="1">
                <a:solidFill>
                  <a:schemeClr val="bg1"/>
                </a:solidFill>
                <a:latin typeface="+mn-lt"/>
              </a:rPr>
              <a:t>them</a:t>
            </a:r>
            <a:r>
              <a:rPr lang="de-DE" sz="1200" dirty="0">
                <a:solidFill>
                  <a:schemeClr val="bg1"/>
                </a:solidFill>
                <a:latin typeface="+mn-lt"/>
              </a:rPr>
              <a:t>. </a:t>
            </a:r>
            <a:r>
              <a:rPr lang="de-DE" sz="1200" dirty="0" err="1">
                <a:solidFill>
                  <a:schemeClr val="bg1"/>
                </a:solidFill>
                <a:latin typeface="+mn-lt"/>
              </a:rPr>
              <a:t>uRLLC</a:t>
            </a:r>
            <a:r>
              <a:rPr lang="de-DE" sz="1200" dirty="0">
                <a:solidFill>
                  <a:schemeClr val="bg1"/>
                </a:solidFill>
                <a:latin typeface="+mn-lt"/>
              </a:rPr>
              <a:t> </a:t>
            </a:r>
            <a:r>
              <a:rPr lang="de-DE" sz="1200" dirty="0" err="1">
                <a:solidFill>
                  <a:schemeClr val="bg1"/>
                </a:solidFill>
                <a:latin typeface="+mn-lt"/>
              </a:rPr>
              <a:t>is</a:t>
            </a:r>
            <a:r>
              <a:rPr lang="de-DE" sz="1200" dirty="0">
                <a:solidFill>
                  <a:schemeClr val="bg1"/>
                </a:solidFill>
                <a:latin typeface="+mn-lt"/>
              </a:rPr>
              <a:t> </a:t>
            </a:r>
            <a:r>
              <a:rPr lang="de-DE" sz="1200" dirty="0" err="1">
                <a:solidFill>
                  <a:schemeClr val="bg1"/>
                </a:solidFill>
                <a:latin typeface="+mn-lt"/>
              </a:rPr>
              <a:t>requested</a:t>
            </a:r>
            <a:r>
              <a:rPr lang="de-DE" sz="1200" dirty="0">
                <a:solidFill>
                  <a:schemeClr val="bg1"/>
                </a:solidFill>
                <a:latin typeface="+mn-lt"/>
              </a:rPr>
              <a:t> on time-</a:t>
            </a:r>
            <a:r>
              <a:rPr lang="de-DE" sz="1200" dirty="0" err="1">
                <a:solidFill>
                  <a:schemeClr val="bg1"/>
                </a:solidFill>
                <a:latin typeface="+mn-lt"/>
              </a:rPr>
              <a:t>critical</a:t>
            </a:r>
            <a:r>
              <a:rPr lang="de-DE" sz="1200" dirty="0">
                <a:solidFill>
                  <a:schemeClr val="bg1"/>
                </a:solidFill>
                <a:latin typeface="+mn-lt"/>
              </a:rPr>
              <a:t> </a:t>
            </a:r>
            <a:r>
              <a:rPr lang="de-DE" sz="1200" dirty="0" err="1">
                <a:solidFill>
                  <a:schemeClr val="bg1"/>
                </a:solidFill>
                <a:latin typeface="+mn-lt"/>
              </a:rPr>
              <a:t>applications</a:t>
            </a:r>
            <a:r>
              <a:rPr lang="de-DE" sz="1200" dirty="0">
                <a:solidFill>
                  <a:schemeClr val="bg1"/>
                </a:solidFill>
                <a:latin typeface="+mn-lt"/>
              </a:rPr>
              <a:t> </a:t>
            </a:r>
            <a:r>
              <a:rPr lang="de-DE" sz="1200" dirty="0" err="1">
                <a:solidFill>
                  <a:schemeClr val="bg1"/>
                </a:solidFill>
                <a:latin typeface="+mn-lt"/>
              </a:rPr>
              <a:t>because</a:t>
            </a:r>
            <a:r>
              <a:rPr lang="de-DE" sz="1200" dirty="0">
                <a:solidFill>
                  <a:schemeClr val="bg1"/>
                </a:solidFill>
                <a:latin typeface="+mn-lt"/>
              </a:rPr>
              <a:t>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guarantees</a:t>
            </a:r>
            <a:r>
              <a:rPr lang="de-DE" sz="1200" dirty="0">
                <a:solidFill>
                  <a:schemeClr val="bg1"/>
                </a:solidFill>
                <a:latin typeface="+mn-lt"/>
              </a:rPr>
              <a:t> minimal </a:t>
            </a:r>
            <a:r>
              <a:rPr lang="de-DE" sz="1200" dirty="0" err="1">
                <a:solidFill>
                  <a:schemeClr val="bg1"/>
                </a:solidFill>
                <a:latin typeface="+mn-lt"/>
              </a:rPr>
              <a:t>latency</a:t>
            </a:r>
            <a:r>
              <a:rPr lang="de-DE" sz="1200" dirty="0">
                <a:solidFill>
                  <a:schemeClr val="bg1"/>
                </a:solidFill>
                <a:latin typeface="+mn-lt"/>
              </a:rPr>
              <a:t> </a:t>
            </a:r>
            <a:r>
              <a:rPr lang="de-DE" sz="1200" dirty="0" err="1">
                <a:solidFill>
                  <a:schemeClr val="bg1"/>
                </a:solidFill>
                <a:latin typeface="+mn-lt"/>
              </a:rPr>
              <a:t>times</a:t>
            </a:r>
            <a:r>
              <a:rPr lang="de-DE" sz="1200" dirty="0">
                <a:solidFill>
                  <a:schemeClr val="bg1"/>
                </a:solidFill>
                <a:latin typeface="+mn-lt"/>
              </a:rPr>
              <a:t>, so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makes</a:t>
            </a:r>
            <a:r>
              <a:rPr lang="de-DE" sz="1200" dirty="0">
                <a:solidFill>
                  <a:schemeClr val="bg1"/>
                </a:solidFill>
                <a:latin typeface="+mn-lt"/>
              </a:rPr>
              <a:t> </a:t>
            </a:r>
            <a:r>
              <a:rPr lang="de-DE" sz="1200" dirty="0" err="1">
                <a:solidFill>
                  <a:schemeClr val="bg1"/>
                </a:solidFill>
                <a:latin typeface="+mn-lt"/>
              </a:rPr>
              <a:t>communication</a:t>
            </a:r>
            <a:r>
              <a:rPr lang="de-DE" sz="1200" dirty="0">
                <a:solidFill>
                  <a:schemeClr val="bg1"/>
                </a:solidFill>
                <a:latin typeface="+mn-lt"/>
              </a:rPr>
              <a:t> fast.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solidFill>
                  <a:schemeClr val="bg1"/>
                </a:solidFill>
                <a:latin typeface="+mn-lt"/>
              </a:rPr>
              <a:t>eMBB</a:t>
            </a:r>
            <a:r>
              <a:rPr lang="de-DE" sz="1200" dirty="0">
                <a:solidFill>
                  <a:schemeClr val="bg1"/>
                </a:solidFill>
                <a:latin typeface="+mn-lt"/>
              </a:rPr>
              <a:t> </a:t>
            </a:r>
            <a:r>
              <a:rPr lang="de-DE" sz="1200" dirty="0" err="1">
                <a:solidFill>
                  <a:schemeClr val="bg1"/>
                </a:solidFill>
                <a:latin typeface="+mn-lt"/>
              </a:rPr>
              <a:t>defines</a:t>
            </a:r>
            <a:r>
              <a:rPr lang="de-DE" sz="1200" dirty="0">
                <a:solidFill>
                  <a:schemeClr val="bg1"/>
                </a:solidFill>
                <a:latin typeface="+mn-lt"/>
              </a:rPr>
              <a:t> a </a:t>
            </a:r>
            <a:r>
              <a:rPr lang="de-DE" sz="1200" dirty="0" err="1">
                <a:solidFill>
                  <a:schemeClr val="bg1"/>
                </a:solidFill>
                <a:latin typeface="+mn-lt"/>
              </a:rPr>
              <a:t>minimum</a:t>
            </a:r>
            <a:r>
              <a:rPr lang="de-DE" sz="1200" dirty="0">
                <a:solidFill>
                  <a:schemeClr val="bg1"/>
                </a:solidFill>
                <a:latin typeface="+mn-lt"/>
              </a:rPr>
              <a:t> </a:t>
            </a:r>
            <a:r>
              <a:rPr lang="de-DE" sz="1200" dirty="0" err="1">
                <a:solidFill>
                  <a:schemeClr val="bg1"/>
                </a:solidFill>
                <a:latin typeface="+mn-lt"/>
              </a:rPr>
              <a:t>level</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a:t>
            </a:r>
            <a:r>
              <a:rPr lang="de-DE" sz="1200" dirty="0" err="1">
                <a:solidFill>
                  <a:schemeClr val="bg1"/>
                </a:solidFill>
                <a:latin typeface="+mn-lt"/>
              </a:rPr>
              <a:t>data</a:t>
            </a:r>
            <a:r>
              <a:rPr lang="de-DE" sz="1200" dirty="0">
                <a:solidFill>
                  <a:schemeClr val="bg1"/>
                </a:solidFill>
                <a:latin typeface="+mn-lt"/>
              </a:rPr>
              <a:t> </a:t>
            </a:r>
            <a:r>
              <a:rPr lang="de-DE" sz="1200" dirty="0" err="1">
                <a:solidFill>
                  <a:schemeClr val="bg1"/>
                </a:solidFill>
                <a:latin typeface="+mn-lt"/>
              </a:rPr>
              <a:t>transfer</a:t>
            </a:r>
            <a:r>
              <a:rPr lang="de-DE" sz="1200" dirty="0">
                <a:solidFill>
                  <a:schemeClr val="bg1"/>
                </a:solidFill>
                <a:latin typeface="+mn-lt"/>
              </a:rPr>
              <a:t>, so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can</a:t>
            </a:r>
            <a:r>
              <a:rPr lang="de-DE" sz="1200" dirty="0">
                <a:solidFill>
                  <a:schemeClr val="bg1"/>
                </a:solidFill>
                <a:latin typeface="+mn-lt"/>
              </a:rPr>
              <a:t> </a:t>
            </a:r>
            <a:r>
              <a:rPr lang="de-DE" sz="1200" dirty="0" err="1">
                <a:solidFill>
                  <a:schemeClr val="bg1"/>
                </a:solidFill>
                <a:latin typeface="+mn-lt"/>
              </a:rPr>
              <a:t>take</a:t>
            </a:r>
            <a:r>
              <a:rPr lang="de-DE" sz="1200" dirty="0">
                <a:solidFill>
                  <a:schemeClr val="bg1"/>
                </a:solidFill>
                <a:latin typeface="+mn-lt"/>
              </a:rPr>
              <a:t> </a:t>
            </a:r>
            <a:r>
              <a:rPr lang="de-DE" sz="1200" dirty="0" err="1">
                <a:solidFill>
                  <a:schemeClr val="bg1"/>
                </a:solidFill>
                <a:latin typeface="+mn-lt"/>
              </a:rPr>
              <a:t>up</a:t>
            </a:r>
            <a:r>
              <a:rPr lang="de-DE" sz="1200" dirty="0">
                <a:solidFill>
                  <a:schemeClr val="bg1"/>
                </a:solidFill>
                <a:latin typeface="+mn-lt"/>
              </a:rPr>
              <a:t> </a:t>
            </a:r>
            <a:r>
              <a:rPr lang="de-DE" sz="1200" dirty="0" err="1">
                <a:solidFill>
                  <a:schemeClr val="bg1"/>
                </a:solidFill>
                <a:latin typeface="+mn-lt"/>
              </a:rPr>
              <a:t>incresed</a:t>
            </a:r>
            <a:r>
              <a:rPr lang="de-DE" sz="1200" dirty="0">
                <a:solidFill>
                  <a:schemeClr val="bg1"/>
                </a:solidFill>
                <a:latin typeface="+mn-lt"/>
              </a:rPr>
              <a:t> </a:t>
            </a:r>
            <a:r>
              <a:rPr lang="de-DE" sz="1200" dirty="0" err="1">
                <a:solidFill>
                  <a:schemeClr val="bg1"/>
                </a:solidFill>
                <a:latin typeface="+mn-lt"/>
              </a:rPr>
              <a:t>bandwidth</a:t>
            </a:r>
            <a:r>
              <a:rPr lang="de-DE" sz="1200" dirty="0">
                <a:solidFill>
                  <a:schemeClr val="bg1"/>
                </a:solidFill>
                <a:latin typeface="+mn-lt"/>
              </a:rPr>
              <a:t> </a:t>
            </a:r>
            <a:r>
              <a:rPr lang="de-DE" sz="1200" dirty="0" err="1">
                <a:solidFill>
                  <a:schemeClr val="bg1"/>
                </a:solidFill>
                <a:latin typeface="+mn-lt"/>
              </a:rPr>
              <a:t>along</a:t>
            </a:r>
            <a:r>
              <a:rPr lang="de-DE" sz="1200" dirty="0">
                <a:solidFill>
                  <a:schemeClr val="bg1"/>
                </a:solidFill>
                <a:latin typeface="+mn-lt"/>
              </a:rPr>
              <a:t> </a:t>
            </a:r>
            <a:r>
              <a:rPr lang="de-DE" sz="1200" dirty="0" err="1">
                <a:solidFill>
                  <a:schemeClr val="bg1"/>
                </a:solidFill>
                <a:latin typeface="+mn-lt"/>
              </a:rPr>
              <a:t>with</a:t>
            </a:r>
            <a:r>
              <a:rPr lang="de-DE" sz="1200" dirty="0">
                <a:solidFill>
                  <a:schemeClr val="bg1"/>
                </a:solidFill>
                <a:latin typeface="+mn-lt"/>
              </a:rPr>
              <a:t> </a:t>
            </a:r>
            <a:r>
              <a:rPr lang="de-DE" sz="1200" dirty="0" err="1">
                <a:solidFill>
                  <a:schemeClr val="bg1"/>
                </a:solidFill>
                <a:latin typeface="+mn-lt"/>
              </a:rPr>
              <a:t>decreased</a:t>
            </a:r>
            <a:r>
              <a:rPr lang="de-DE" sz="1200" dirty="0">
                <a:solidFill>
                  <a:schemeClr val="bg1"/>
                </a:solidFill>
                <a:latin typeface="+mn-lt"/>
              </a:rPr>
              <a:t> </a:t>
            </a:r>
            <a:r>
              <a:rPr lang="de-DE" sz="1200" dirty="0" err="1">
                <a:solidFill>
                  <a:schemeClr val="bg1"/>
                </a:solidFill>
                <a:latin typeface="+mn-lt"/>
              </a:rPr>
              <a:t>latency</a:t>
            </a:r>
            <a:r>
              <a:rPr lang="de-DE" sz="1200" dirty="0">
                <a:solidFill>
                  <a:schemeClr val="bg1"/>
                </a:solidFill>
                <a:latin typeface="+mn-lt"/>
              </a:rPr>
              <a:t>.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enables</a:t>
            </a:r>
            <a:r>
              <a:rPr lang="de-DE" sz="1200" dirty="0">
                <a:solidFill>
                  <a:schemeClr val="bg1"/>
                </a:solidFill>
                <a:latin typeface="+mn-lt"/>
              </a:rPr>
              <a:t> </a:t>
            </a:r>
            <a:r>
              <a:rPr lang="de-DE" sz="1200" dirty="0" err="1">
                <a:solidFill>
                  <a:schemeClr val="bg1"/>
                </a:solidFill>
                <a:latin typeface="+mn-lt"/>
              </a:rPr>
              <a:t>application</a:t>
            </a:r>
            <a:r>
              <a:rPr lang="de-DE" sz="1200" dirty="0">
                <a:solidFill>
                  <a:schemeClr val="bg1"/>
                </a:solidFill>
                <a:latin typeface="+mn-lt"/>
              </a:rPr>
              <a:t> like 8K </a:t>
            </a:r>
            <a:r>
              <a:rPr lang="de-DE" sz="1200" dirty="0" err="1">
                <a:solidFill>
                  <a:schemeClr val="bg1"/>
                </a:solidFill>
                <a:latin typeface="+mn-lt"/>
              </a:rPr>
              <a:t>video</a:t>
            </a:r>
            <a:r>
              <a:rPr lang="de-DE" sz="1200" dirty="0">
                <a:solidFill>
                  <a:schemeClr val="bg1"/>
                </a:solidFill>
                <a:latin typeface="+mn-lt"/>
              </a:rPr>
              <a:t> </a:t>
            </a:r>
            <a:r>
              <a:rPr lang="de-DE" sz="1200" dirty="0" err="1">
                <a:solidFill>
                  <a:schemeClr val="bg1"/>
                </a:solidFill>
                <a:latin typeface="+mn-lt"/>
              </a:rPr>
              <a:t>streaming</a:t>
            </a:r>
            <a:r>
              <a:rPr lang="de-DE" sz="1200" dirty="0">
                <a:solidFill>
                  <a:schemeClr val="bg1"/>
                </a:solidFill>
                <a:latin typeface="+mn-lt"/>
              </a:rPr>
              <a:t> and </a:t>
            </a:r>
            <a:r>
              <a:rPr lang="de-DE" sz="1200" dirty="0" err="1">
                <a:solidFill>
                  <a:schemeClr val="bg1"/>
                </a:solidFill>
                <a:latin typeface="+mn-lt"/>
              </a:rPr>
              <a:t>Augmented</a:t>
            </a:r>
            <a:r>
              <a:rPr lang="de-DE" sz="1200" dirty="0">
                <a:solidFill>
                  <a:schemeClr val="bg1"/>
                </a:solidFill>
                <a:latin typeface="+mn-lt"/>
              </a:rPr>
              <a:t> and Virtual Reality.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solidFill>
                  <a:schemeClr val="bg1"/>
                </a:solidFill>
                <a:latin typeface="+mn-lt"/>
              </a:rPr>
              <a:t>mMTC</a:t>
            </a:r>
            <a:r>
              <a:rPr lang="de-DE" sz="1200" dirty="0">
                <a:solidFill>
                  <a:schemeClr val="bg1"/>
                </a:solidFill>
                <a:latin typeface="+mn-lt"/>
              </a:rPr>
              <a:t> </a:t>
            </a:r>
            <a:r>
              <a:rPr lang="de-DE" sz="1200" dirty="0" err="1">
                <a:solidFill>
                  <a:schemeClr val="bg1"/>
                </a:solidFill>
                <a:latin typeface="+mn-lt"/>
              </a:rPr>
              <a:t>supports</a:t>
            </a:r>
            <a:r>
              <a:rPr lang="de-DE" sz="1200" dirty="0">
                <a:solidFill>
                  <a:schemeClr val="bg1"/>
                </a:solidFill>
                <a:latin typeface="+mn-lt"/>
              </a:rPr>
              <a:t> </a:t>
            </a:r>
            <a:r>
              <a:rPr lang="de-DE" sz="1200" dirty="0" err="1">
                <a:solidFill>
                  <a:schemeClr val="bg1"/>
                </a:solidFill>
                <a:latin typeface="+mn-lt"/>
              </a:rPr>
              <a:t>connection</a:t>
            </a:r>
            <a:r>
              <a:rPr lang="de-DE" sz="1200" dirty="0">
                <a:solidFill>
                  <a:schemeClr val="bg1"/>
                </a:solidFill>
                <a:latin typeface="+mn-lt"/>
              </a:rPr>
              <a:t> </a:t>
            </a:r>
            <a:r>
              <a:rPr lang="de-DE" sz="1200" dirty="0" err="1">
                <a:solidFill>
                  <a:schemeClr val="bg1"/>
                </a:solidFill>
                <a:latin typeface="+mn-lt"/>
              </a:rPr>
              <a:t>between</a:t>
            </a:r>
            <a:r>
              <a:rPr lang="de-DE" sz="1200" dirty="0">
                <a:solidFill>
                  <a:schemeClr val="bg1"/>
                </a:solidFill>
                <a:latin typeface="+mn-lt"/>
              </a:rPr>
              <a:t> </a:t>
            </a:r>
            <a:r>
              <a:rPr lang="de-DE" sz="1200" dirty="0" err="1">
                <a:solidFill>
                  <a:schemeClr val="bg1"/>
                </a:solidFill>
                <a:latin typeface="+mn-lt"/>
              </a:rPr>
              <a:t>several</a:t>
            </a:r>
            <a:r>
              <a:rPr lang="de-DE" sz="1200" dirty="0">
                <a:solidFill>
                  <a:schemeClr val="bg1"/>
                </a:solidFill>
                <a:latin typeface="+mn-lt"/>
              </a:rPr>
              <a:t> </a:t>
            </a:r>
            <a:r>
              <a:rPr lang="de-DE" sz="1200" dirty="0" err="1">
                <a:solidFill>
                  <a:schemeClr val="bg1"/>
                </a:solidFill>
                <a:latin typeface="+mn-lt"/>
              </a:rPr>
              <a:t>devices</a:t>
            </a:r>
            <a:r>
              <a:rPr lang="de-DE" sz="1200" dirty="0">
                <a:solidFill>
                  <a:schemeClr val="bg1"/>
                </a:solidFill>
                <a:latin typeface="+mn-lt"/>
              </a:rPr>
              <a:t>, </a:t>
            </a:r>
            <a:r>
              <a:rPr lang="de-DE" sz="1200" dirty="0" err="1">
                <a:solidFill>
                  <a:schemeClr val="bg1"/>
                </a:solidFill>
                <a:latin typeface="+mn-lt"/>
              </a:rPr>
              <a:t>up</a:t>
            </a:r>
            <a:r>
              <a:rPr lang="de-DE" sz="1200" dirty="0">
                <a:solidFill>
                  <a:schemeClr val="bg1"/>
                </a:solidFill>
                <a:latin typeface="+mn-lt"/>
              </a:rPr>
              <a:t> </a:t>
            </a:r>
            <a:r>
              <a:rPr lang="de-DE" sz="1200" dirty="0" err="1">
                <a:solidFill>
                  <a:schemeClr val="bg1"/>
                </a:solidFill>
                <a:latin typeface="+mn-lt"/>
              </a:rPr>
              <a:t>to</a:t>
            </a:r>
            <a:r>
              <a:rPr lang="de-DE" sz="1200" dirty="0">
                <a:solidFill>
                  <a:schemeClr val="bg1"/>
                </a:solidFill>
                <a:latin typeface="+mn-lt"/>
              </a:rPr>
              <a:t> a </a:t>
            </a:r>
            <a:r>
              <a:rPr lang="de-DE" sz="1200" dirty="0" err="1">
                <a:solidFill>
                  <a:schemeClr val="bg1"/>
                </a:solidFill>
                <a:latin typeface="+mn-lt"/>
              </a:rPr>
              <a:t>million</a:t>
            </a:r>
            <a:r>
              <a:rPr lang="de-DE" sz="1200" dirty="0">
                <a:solidFill>
                  <a:schemeClr val="bg1"/>
                </a:solidFill>
                <a:latin typeface="+mn-lt"/>
              </a:rPr>
              <a:t> </a:t>
            </a:r>
            <a:r>
              <a:rPr lang="de-DE" sz="1200" dirty="0" err="1">
                <a:solidFill>
                  <a:schemeClr val="bg1"/>
                </a:solidFill>
                <a:latin typeface="+mn-lt"/>
              </a:rPr>
              <a:t>even</a:t>
            </a:r>
            <a:r>
              <a:rPr lang="de-DE" sz="1200" dirty="0">
                <a:solidFill>
                  <a:schemeClr val="bg1"/>
                </a:solidFill>
                <a:latin typeface="+mn-lt"/>
              </a:rPr>
              <a:t>, </a:t>
            </a:r>
            <a:r>
              <a:rPr lang="de-DE" sz="1200" dirty="0" err="1">
                <a:solidFill>
                  <a:schemeClr val="bg1"/>
                </a:solidFill>
                <a:latin typeface="+mn-lt"/>
              </a:rPr>
              <a:t>with</a:t>
            </a:r>
            <a:r>
              <a:rPr lang="de-DE" sz="1200" dirty="0">
                <a:solidFill>
                  <a:schemeClr val="bg1"/>
                </a:solidFill>
                <a:latin typeface="+mn-lt"/>
              </a:rPr>
              <a:t> </a:t>
            </a:r>
            <a:r>
              <a:rPr lang="de-DE" sz="1200" dirty="0" err="1">
                <a:solidFill>
                  <a:schemeClr val="bg1"/>
                </a:solidFill>
                <a:latin typeface="+mn-lt"/>
              </a:rPr>
              <a:t>really</a:t>
            </a:r>
            <a:r>
              <a:rPr lang="de-DE" sz="1200" dirty="0">
                <a:solidFill>
                  <a:schemeClr val="bg1"/>
                </a:solidFill>
                <a:latin typeface="+mn-lt"/>
              </a:rPr>
              <a:t> high </a:t>
            </a:r>
            <a:r>
              <a:rPr lang="de-DE" sz="1200" dirty="0" err="1">
                <a:solidFill>
                  <a:schemeClr val="bg1"/>
                </a:solidFill>
                <a:latin typeface="+mn-lt"/>
              </a:rPr>
              <a:t>eficiency</a:t>
            </a:r>
            <a:r>
              <a:rPr lang="de-DE" sz="1200" dirty="0">
                <a:solidFill>
                  <a:schemeClr val="bg1"/>
                </a:solidFill>
                <a:latin typeface="+mn-lt"/>
              </a:rPr>
              <a:t> </a:t>
            </a:r>
            <a:r>
              <a:rPr lang="de-DE" sz="1200" dirty="0" err="1">
                <a:solidFill>
                  <a:schemeClr val="bg1"/>
                </a:solidFill>
                <a:latin typeface="+mn-lt"/>
              </a:rPr>
              <a:t>for</a:t>
            </a:r>
            <a:r>
              <a:rPr lang="de-DE" sz="1200" dirty="0">
                <a:solidFill>
                  <a:schemeClr val="bg1"/>
                </a:solidFill>
                <a:latin typeface="+mn-lt"/>
              </a:rPr>
              <a:t> mobile </a:t>
            </a:r>
            <a:r>
              <a:rPr lang="de-DE" sz="1200" dirty="0" err="1">
                <a:solidFill>
                  <a:schemeClr val="bg1"/>
                </a:solidFill>
                <a:latin typeface="+mn-lt"/>
              </a:rPr>
              <a:t>devices</a:t>
            </a:r>
            <a:r>
              <a:rPr lang="de-DE" sz="1200" dirty="0">
                <a:solidFill>
                  <a:schemeClr val="bg1"/>
                </a:solidFill>
                <a:latin typeface="+mn-lt"/>
              </a:rPr>
              <a:t>. This </a:t>
            </a:r>
            <a:r>
              <a:rPr lang="de-DE" sz="1200" dirty="0" err="1">
                <a:solidFill>
                  <a:schemeClr val="bg1"/>
                </a:solidFill>
                <a:latin typeface="+mn-lt"/>
              </a:rPr>
              <a:t>way</a:t>
            </a:r>
            <a:r>
              <a:rPr lang="de-DE" sz="1200" dirty="0">
                <a:solidFill>
                  <a:schemeClr val="bg1"/>
                </a:solidFill>
                <a:latin typeface="+mn-lt"/>
              </a:rPr>
              <a:t>, </a:t>
            </a:r>
            <a:r>
              <a:rPr lang="de-DE" sz="1200" dirty="0" err="1">
                <a:solidFill>
                  <a:schemeClr val="bg1"/>
                </a:solidFill>
                <a:latin typeface="+mn-lt"/>
              </a:rPr>
              <a:t>sensors</a:t>
            </a:r>
            <a:r>
              <a:rPr lang="de-DE" sz="1200" dirty="0">
                <a:solidFill>
                  <a:schemeClr val="bg1"/>
                </a:solidFill>
                <a:latin typeface="+mn-lt"/>
              </a:rPr>
              <a:t>, </a:t>
            </a:r>
            <a:r>
              <a:rPr lang="de-DE" sz="1200" dirty="0" err="1">
                <a:solidFill>
                  <a:schemeClr val="bg1"/>
                </a:solidFill>
                <a:latin typeface="+mn-lt"/>
              </a:rPr>
              <a:t>machines</a:t>
            </a:r>
            <a:r>
              <a:rPr lang="de-DE" sz="1200" dirty="0">
                <a:solidFill>
                  <a:schemeClr val="bg1"/>
                </a:solidFill>
                <a:latin typeface="+mn-lt"/>
              </a:rPr>
              <a:t>, </a:t>
            </a:r>
            <a:r>
              <a:rPr lang="de-DE" sz="1200" dirty="0" err="1">
                <a:solidFill>
                  <a:schemeClr val="bg1"/>
                </a:solidFill>
                <a:latin typeface="+mn-lt"/>
              </a:rPr>
              <a:t>robots</a:t>
            </a:r>
            <a:r>
              <a:rPr lang="de-DE" sz="1200" dirty="0">
                <a:solidFill>
                  <a:schemeClr val="bg1"/>
                </a:solidFill>
                <a:latin typeface="+mn-lt"/>
              </a:rPr>
              <a:t> and </a:t>
            </a:r>
            <a:r>
              <a:rPr lang="de-DE" sz="1200" dirty="0" err="1">
                <a:solidFill>
                  <a:schemeClr val="bg1"/>
                </a:solidFill>
                <a:latin typeface="+mn-lt"/>
              </a:rPr>
              <a:t>devices</a:t>
            </a:r>
            <a:r>
              <a:rPr lang="de-DE" sz="1200" dirty="0">
                <a:solidFill>
                  <a:schemeClr val="bg1"/>
                </a:solidFill>
                <a:latin typeface="+mn-lt"/>
              </a:rPr>
              <a:t> </a:t>
            </a:r>
            <a:r>
              <a:rPr lang="de-DE" sz="1200" dirty="0" err="1">
                <a:solidFill>
                  <a:schemeClr val="bg1"/>
                </a:solidFill>
                <a:latin typeface="+mn-lt"/>
              </a:rPr>
              <a:t>can</a:t>
            </a:r>
            <a:r>
              <a:rPr lang="de-DE" sz="1200" dirty="0">
                <a:solidFill>
                  <a:schemeClr val="bg1"/>
                </a:solidFill>
                <a:latin typeface="+mn-lt"/>
              </a:rPr>
              <a:t> </a:t>
            </a:r>
            <a:r>
              <a:rPr lang="de-DE" sz="1200" dirty="0" err="1">
                <a:solidFill>
                  <a:schemeClr val="bg1"/>
                </a:solidFill>
                <a:latin typeface="+mn-lt"/>
              </a:rPr>
              <a:t>freely</a:t>
            </a:r>
            <a:r>
              <a:rPr lang="de-DE" sz="1200" dirty="0">
                <a:solidFill>
                  <a:schemeClr val="bg1"/>
                </a:solidFill>
                <a:latin typeface="+mn-lt"/>
              </a:rPr>
              <a:t> </a:t>
            </a:r>
            <a:r>
              <a:rPr lang="de-DE" sz="1200" dirty="0" err="1">
                <a:solidFill>
                  <a:schemeClr val="bg1"/>
                </a:solidFill>
                <a:latin typeface="+mn-lt"/>
              </a:rPr>
              <a:t>comunicate</a:t>
            </a:r>
            <a:r>
              <a:rPr lang="de-DE" sz="1200" dirty="0">
                <a:solidFill>
                  <a:schemeClr val="bg1"/>
                </a:solidFill>
                <a:latin typeface="+mn-lt"/>
              </a:rPr>
              <a:t> and </a:t>
            </a:r>
            <a:r>
              <a:rPr lang="de-DE" sz="1200" dirty="0" err="1">
                <a:solidFill>
                  <a:schemeClr val="bg1"/>
                </a:solidFill>
                <a:latin typeface="+mn-lt"/>
              </a:rPr>
              <a:t>exchange</a:t>
            </a:r>
            <a:r>
              <a:rPr lang="de-DE" sz="1200" dirty="0">
                <a:solidFill>
                  <a:schemeClr val="bg1"/>
                </a:solidFill>
                <a:latin typeface="+mn-lt"/>
              </a:rPr>
              <a:t> </a:t>
            </a:r>
            <a:r>
              <a:rPr lang="de-DE" sz="1200" dirty="0" err="1">
                <a:solidFill>
                  <a:schemeClr val="bg1"/>
                </a:solidFill>
                <a:latin typeface="+mn-lt"/>
              </a:rPr>
              <a:t>data</a:t>
            </a:r>
            <a:r>
              <a:rPr lang="de-DE" sz="1200" dirty="0">
                <a:solidFill>
                  <a:schemeClr val="bg1"/>
                </a:solidFill>
                <a:latin typeface="+mn-lt"/>
              </a:rPr>
              <a:t> </a:t>
            </a:r>
            <a:r>
              <a:rPr lang="de-DE" sz="1200" dirty="0" err="1">
                <a:solidFill>
                  <a:schemeClr val="bg1"/>
                </a:solidFill>
                <a:latin typeface="+mn-lt"/>
              </a:rPr>
              <a:t>among</a:t>
            </a:r>
            <a:r>
              <a:rPr lang="de-DE" sz="1200" dirty="0">
                <a:solidFill>
                  <a:schemeClr val="bg1"/>
                </a:solidFill>
                <a:latin typeface="+mn-lt"/>
              </a:rPr>
              <a:t> </a:t>
            </a:r>
            <a:r>
              <a:rPr lang="de-DE" sz="1200" dirty="0" err="1">
                <a:solidFill>
                  <a:schemeClr val="bg1"/>
                </a:solidFill>
                <a:latin typeface="+mn-lt"/>
              </a:rPr>
              <a:t>them</a:t>
            </a:r>
            <a:r>
              <a:rPr lang="de-DE" sz="1200" dirty="0">
                <a:solidFill>
                  <a:schemeClr val="bg1"/>
                </a:solidFill>
                <a:latin typeface="+mn-lt"/>
              </a:rPr>
              <a:t>. So </a:t>
            </a:r>
            <a:r>
              <a:rPr lang="de-DE" sz="1200" dirty="0" err="1">
                <a:solidFill>
                  <a:schemeClr val="bg1"/>
                </a:solidFill>
                <a:latin typeface="+mn-lt"/>
              </a:rPr>
              <a:t>that‘s</a:t>
            </a:r>
            <a:r>
              <a:rPr lang="de-DE" sz="1200" dirty="0">
                <a:solidFill>
                  <a:schemeClr val="bg1"/>
                </a:solidFill>
                <a:latin typeface="+mn-lt"/>
              </a:rPr>
              <a:t> </a:t>
            </a:r>
            <a:r>
              <a:rPr lang="de-DE" sz="1200" dirty="0" err="1">
                <a:solidFill>
                  <a:schemeClr val="bg1"/>
                </a:solidFill>
                <a:latin typeface="+mn-lt"/>
              </a:rPr>
              <a:t>why</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Smart Cities </a:t>
            </a:r>
            <a:r>
              <a:rPr lang="de-DE" sz="1200" dirty="0" err="1">
                <a:solidFill>
                  <a:schemeClr val="bg1"/>
                </a:solidFill>
                <a:latin typeface="+mn-lt"/>
              </a:rPr>
              <a:t>is</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use</a:t>
            </a:r>
            <a:r>
              <a:rPr lang="de-DE" sz="1200" dirty="0">
                <a:solidFill>
                  <a:schemeClr val="bg1"/>
                </a:solidFill>
                <a:latin typeface="+mn-lt"/>
              </a:rPr>
              <a:t> </a:t>
            </a:r>
            <a:r>
              <a:rPr lang="de-DE" sz="1200" dirty="0" err="1">
                <a:solidFill>
                  <a:schemeClr val="bg1"/>
                </a:solidFill>
                <a:latin typeface="+mn-lt"/>
              </a:rPr>
              <a:t>case</a:t>
            </a:r>
            <a:r>
              <a:rPr lang="de-DE" sz="1200" dirty="0">
                <a:solidFill>
                  <a:schemeClr val="bg1"/>
                </a:solidFill>
                <a:latin typeface="+mn-lt"/>
              </a:rPr>
              <a:t> </a:t>
            </a:r>
            <a:r>
              <a:rPr lang="de-DE" sz="1200" dirty="0" err="1">
                <a:solidFill>
                  <a:schemeClr val="bg1"/>
                </a:solidFill>
                <a:latin typeface="+mn-lt"/>
              </a:rPr>
              <a:t>that</a:t>
            </a:r>
            <a:r>
              <a:rPr lang="de-DE" sz="1200" dirty="0">
                <a:solidFill>
                  <a:schemeClr val="bg1"/>
                </a:solidFill>
                <a:latin typeface="+mn-lt"/>
              </a:rPr>
              <a:t> </a:t>
            </a:r>
            <a:r>
              <a:rPr lang="de-DE" sz="1200" dirty="0" err="1">
                <a:solidFill>
                  <a:schemeClr val="bg1"/>
                </a:solidFill>
                <a:latin typeface="+mn-lt"/>
              </a:rPr>
              <a:t>relies</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most</a:t>
            </a:r>
            <a:r>
              <a:rPr lang="de-DE" sz="1200" dirty="0">
                <a:solidFill>
                  <a:schemeClr val="bg1"/>
                </a:solidFill>
                <a:latin typeface="+mn-lt"/>
              </a:rPr>
              <a:t> on </a:t>
            </a:r>
            <a:r>
              <a:rPr lang="de-DE" sz="1200" dirty="0" err="1">
                <a:solidFill>
                  <a:schemeClr val="bg1"/>
                </a:solidFill>
                <a:latin typeface="+mn-lt"/>
              </a:rPr>
              <a:t>this</a:t>
            </a:r>
            <a:r>
              <a:rPr lang="de-DE" sz="1200" dirty="0">
                <a:solidFill>
                  <a:schemeClr val="bg1"/>
                </a:solidFill>
                <a:latin typeface="+mn-lt"/>
              </a:rPr>
              <a:t> feature and </a:t>
            </a:r>
            <a:r>
              <a:rPr lang="de-DE" sz="1200" dirty="0" err="1">
                <a:solidFill>
                  <a:schemeClr val="bg1"/>
                </a:solidFill>
                <a:latin typeface="+mn-lt"/>
              </a:rPr>
              <a:t>it‘s</a:t>
            </a:r>
            <a:r>
              <a:rPr lang="de-DE" sz="1200" dirty="0">
                <a:solidFill>
                  <a:schemeClr val="bg1"/>
                </a:solidFill>
                <a:latin typeface="+mn-lt"/>
              </a:rPr>
              <a:t> </a:t>
            </a:r>
            <a:r>
              <a:rPr lang="de-DE" sz="1200" dirty="0" err="1">
                <a:solidFill>
                  <a:schemeClr val="bg1"/>
                </a:solidFill>
                <a:latin typeface="+mn-lt"/>
              </a:rPr>
              <a:t>here</a:t>
            </a:r>
            <a:r>
              <a:rPr lang="de-DE" sz="1200" dirty="0">
                <a:solidFill>
                  <a:schemeClr val="bg1"/>
                </a:solidFill>
                <a:latin typeface="+mn-lt"/>
              </a:rPr>
              <a:t> </a:t>
            </a:r>
            <a:r>
              <a:rPr lang="de-DE" sz="1200" dirty="0" err="1">
                <a:solidFill>
                  <a:schemeClr val="bg1"/>
                </a:solidFill>
                <a:latin typeface="+mn-lt"/>
              </a:rPr>
              <a:t>right</a:t>
            </a:r>
            <a:r>
              <a:rPr lang="de-DE" sz="1200" dirty="0">
                <a:solidFill>
                  <a:schemeClr val="bg1"/>
                </a:solidFill>
                <a:latin typeface="+mn-lt"/>
              </a:rPr>
              <a:t>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bottom</a:t>
            </a:r>
            <a:r>
              <a:rPr lang="de-DE" sz="1200" dirty="0">
                <a:solidFill>
                  <a:schemeClr val="bg1"/>
                </a:solidFill>
                <a:latin typeface="+mn-lt"/>
              </a:rPr>
              <a:t> </a:t>
            </a:r>
            <a:r>
              <a:rPr lang="de-DE" sz="1200" dirty="0" err="1">
                <a:solidFill>
                  <a:schemeClr val="bg1"/>
                </a:solidFill>
                <a:latin typeface="+mn-lt"/>
              </a:rPr>
              <a:t>left</a:t>
            </a:r>
            <a:r>
              <a:rPr lang="de-DE" sz="1200" dirty="0">
                <a:solidFill>
                  <a:schemeClr val="bg1"/>
                </a:solidFill>
                <a:latin typeface="+mn-lt"/>
              </a:rPr>
              <a:t> </a:t>
            </a:r>
            <a:r>
              <a:rPr lang="de-DE" sz="1200" dirty="0" err="1">
                <a:solidFill>
                  <a:schemeClr val="bg1"/>
                </a:solidFill>
                <a:latin typeface="+mn-lt"/>
              </a:rPr>
              <a:t>tip</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triangle</a:t>
            </a:r>
            <a:r>
              <a:rPr lang="de-DE" sz="1200" dirty="0">
                <a:solidFill>
                  <a:schemeClr val="bg1"/>
                </a:solidFill>
                <a:latin typeface="+mn-lt"/>
              </a:rPr>
              <a:t>.</a:t>
            </a:r>
          </a:p>
          <a:p>
            <a:endParaRPr lang="de-DE" dirty="0"/>
          </a:p>
          <a:p>
            <a:r>
              <a:rPr lang="de-DE" dirty="0" err="1"/>
              <a:t>Besides</a:t>
            </a:r>
            <a:r>
              <a:rPr lang="de-DE" dirty="0"/>
              <a:t> </a:t>
            </a:r>
            <a:r>
              <a:rPr lang="de-DE" dirty="0" err="1"/>
              <a:t>those</a:t>
            </a:r>
            <a:r>
              <a:rPr lang="de-DE" dirty="0"/>
              <a:t>, </a:t>
            </a:r>
            <a:r>
              <a:rPr lang="de-DE" dirty="0" err="1"/>
              <a:t>there</a:t>
            </a:r>
            <a:r>
              <a:rPr lang="de-DE" dirty="0"/>
              <a:t> </a:t>
            </a:r>
            <a:r>
              <a:rPr lang="de-DE" dirty="0" err="1"/>
              <a:t>is</a:t>
            </a:r>
            <a:r>
              <a:rPr lang="de-DE" dirty="0"/>
              <a:t> also </a:t>
            </a:r>
            <a:r>
              <a:rPr lang="de-DE" dirty="0" err="1"/>
              <a:t>the</a:t>
            </a:r>
            <a:r>
              <a:rPr lang="de-DE" dirty="0"/>
              <a:t> network </a:t>
            </a:r>
            <a:r>
              <a:rPr lang="de-DE" dirty="0" err="1"/>
              <a:t>slicing</a:t>
            </a:r>
            <a:r>
              <a:rPr lang="de-DE" dirty="0"/>
              <a:t> </a:t>
            </a:r>
            <a:r>
              <a:rPr lang="de-DE" dirty="0" err="1"/>
              <a:t>characteristic</a:t>
            </a:r>
            <a:r>
              <a:rPr lang="de-DE" dirty="0"/>
              <a:t>, </a:t>
            </a:r>
            <a:r>
              <a:rPr lang="de-DE" dirty="0" err="1"/>
              <a:t>which</a:t>
            </a:r>
            <a:r>
              <a:rPr lang="de-DE" dirty="0"/>
              <a:t> </a:t>
            </a:r>
            <a:r>
              <a:rPr lang="en-US" dirty="0"/>
              <a:t>refers to partitioning the physical network into several virtual networks. This means we can configure and adjust each section to the use case necessity, meaning we can regulate each of the three features I just described, since it’s not possible to enable all of them properly with 5G, maybe in 6G… </a:t>
            </a:r>
            <a:endParaRPr lang="de-DE" dirty="0"/>
          </a:p>
        </p:txBody>
      </p:sp>
      <p:sp>
        <p:nvSpPr>
          <p:cNvPr id="4" name="Slide Number Placeholder 3"/>
          <p:cNvSpPr>
            <a:spLocks noGrp="1"/>
          </p:cNvSpPr>
          <p:nvPr>
            <p:ph type="sldNum" sz="quarter" idx="5"/>
          </p:nvPr>
        </p:nvSpPr>
        <p:spPr/>
        <p:txBody>
          <a:bodyPr/>
          <a:lstStyle/>
          <a:p>
            <a:fld id="{38D215B1-5AE8-449F-8BBB-AF3B75A2FE26}" type="slidenum">
              <a:rPr lang="de-DE" smtClean="0"/>
              <a:t>13</a:t>
            </a:fld>
            <a:endParaRPr lang="de-DE"/>
          </a:p>
        </p:txBody>
      </p:sp>
    </p:spTree>
    <p:extLst>
      <p:ext uri="{BB962C8B-B14F-4D97-AF65-F5344CB8AC3E}">
        <p14:creationId xmlns:p14="http://schemas.microsoft.com/office/powerpoint/2010/main" val="19714689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But coming to the Construction Site and in the Mine scenario, all those applications come together to define the different kind of use cases that are planned to be applied to the sites. </a:t>
            </a:r>
          </a:p>
        </p:txBody>
      </p:sp>
      <p:sp>
        <p:nvSpPr>
          <p:cNvPr id="4" name="Slide Number Placeholder 3"/>
          <p:cNvSpPr>
            <a:spLocks noGrp="1"/>
          </p:cNvSpPr>
          <p:nvPr>
            <p:ph type="sldNum" sz="quarter" idx="5"/>
          </p:nvPr>
        </p:nvSpPr>
        <p:spPr/>
        <p:txBody>
          <a:bodyPr/>
          <a:lstStyle/>
          <a:p>
            <a:fld id="{38D215B1-5AE8-449F-8BBB-AF3B75A2FE26}" type="slidenum">
              <a:rPr lang="de-DE" smtClean="0"/>
              <a:t>14</a:t>
            </a:fld>
            <a:endParaRPr lang="de-DE"/>
          </a:p>
        </p:txBody>
      </p:sp>
    </p:spTree>
    <p:extLst>
      <p:ext uri="{BB962C8B-B14F-4D97-AF65-F5344CB8AC3E}">
        <p14:creationId xmlns:p14="http://schemas.microsoft.com/office/powerpoint/2010/main" val="13075330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8D215B1-5AE8-449F-8BBB-AF3B75A2FE26}" type="slidenum">
              <a:rPr lang="de-DE" smtClean="0"/>
              <a:t>25</a:t>
            </a:fld>
            <a:endParaRPr lang="de-DE"/>
          </a:p>
        </p:txBody>
      </p:sp>
    </p:spTree>
    <p:extLst>
      <p:ext uri="{BB962C8B-B14F-4D97-AF65-F5344CB8AC3E}">
        <p14:creationId xmlns:p14="http://schemas.microsoft.com/office/powerpoint/2010/main" val="1303273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8D215B1-5AE8-449F-8BBB-AF3B75A2FE26}" type="slidenum">
              <a:rPr lang="de-DE" smtClean="0"/>
              <a:t>26</a:t>
            </a:fld>
            <a:endParaRPr lang="de-DE"/>
          </a:p>
        </p:txBody>
      </p:sp>
    </p:spTree>
    <p:extLst>
      <p:ext uri="{BB962C8B-B14F-4D97-AF65-F5344CB8AC3E}">
        <p14:creationId xmlns:p14="http://schemas.microsoft.com/office/powerpoint/2010/main" val="14794526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28</a:t>
            </a:fld>
            <a:endParaRPr lang="de-DE"/>
          </a:p>
        </p:txBody>
      </p:sp>
    </p:spTree>
    <p:extLst>
      <p:ext uri="{BB962C8B-B14F-4D97-AF65-F5344CB8AC3E}">
        <p14:creationId xmlns:p14="http://schemas.microsoft.com/office/powerpoint/2010/main" val="32849699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38D215B1-5AE8-449F-8BBB-AF3B75A2FE26}" type="slidenum">
              <a:rPr lang="de-DE" smtClean="0"/>
              <a:t>35</a:t>
            </a:fld>
            <a:endParaRPr lang="de-DE"/>
          </a:p>
        </p:txBody>
      </p:sp>
    </p:spTree>
    <p:extLst>
      <p:ext uri="{BB962C8B-B14F-4D97-AF65-F5344CB8AC3E}">
        <p14:creationId xmlns:p14="http://schemas.microsoft.com/office/powerpoint/2010/main" val="4206745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First, </a:t>
            </a:r>
            <a:r>
              <a:rPr lang="de-DE" dirty="0" err="1"/>
              <a:t>this</a:t>
            </a:r>
            <a:r>
              <a:rPr lang="de-DE" dirty="0"/>
              <a:t> </a:t>
            </a:r>
            <a:r>
              <a:rPr lang="de-DE" dirty="0" err="1"/>
              <a:t>presentation</a:t>
            </a:r>
            <a:r>
              <a:rPr lang="de-DE" dirty="0"/>
              <a:t> </a:t>
            </a:r>
            <a:r>
              <a:rPr lang="de-DE" dirty="0" err="1"/>
              <a:t>is</a:t>
            </a:r>
            <a:r>
              <a:rPr lang="de-DE" dirty="0"/>
              <a:t> </a:t>
            </a:r>
            <a:r>
              <a:rPr lang="de-DE" dirty="0" err="1"/>
              <a:t>based</a:t>
            </a:r>
            <a:r>
              <a:rPr lang="de-DE" dirty="0"/>
              <a:t> on </a:t>
            </a:r>
            <a:r>
              <a:rPr lang="de-DE" dirty="0" err="1"/>
              <a:t>the</a:t>
            </a:r>
            <a:r>
              <a:rPr lang="de-DE" dirty="0"/>
              <a:t> </a:t>
            </a:r>
            <a:r>
              <a:rPr lang="de-DE" dirty="0" err="1"/>
              <a:t>official</a:t>
            </a:r>
            <a:r>
              <a:rPr lang="de-DE" dirty="0"/>
              <a:t> </a:t>
            </a:r>
            <a:r>
              <a:rPr lang="de-DE" dirty="0" err="1"/>
              <a:t>document</a:t>
            </a:r>
            <a:r>
              <a:rPr lang="de-DE" dirty="0"/>
              <a:t> and </a:t>
            </a:r>
            <a:r>
              <a:rPr lang="de-DE" dirty="0" err="1"/>
              <a:t>it</a:t>
            </a:r>
            <a:r>
              <a:rPr lang="de-DE" dirty="0"/>
              <a:t> will follow </a:t>
            </a:r>
            <a:r>
              <a:rPr lang="de-DE" dirty="0" err="1"/>
              <a:t>basically</a:t>
            </a:r>
            <a:r>
              <a:rPr lang="de-DE" dirty="0"/>
              <a:t> </a:t>
            </a:r>
            <a:r>
              <a:rPr lang="de-DE" dirty="0" err="1"/>
              <a:t>the</a:t>
            </a:r>
            <a:r>
              <a:rPr lang="de-DE" dirty="0"/>
              <a:t> same </a:t>
            </a:r>
            <a:r>
              <a:rPr lang="de-DE" dirty="0" err="1"/>
              <a:t>structure</a:t>
            </a:r>
            <a:r>
              <a:rPr lang="de-DE" dirty="0"/>
              <a:t>. </a:t>
            </a:r>
            <a:r>
              <a:rPr lang="de-DE" dirty="0" err="1"/>
              <a:t>We‘ll</a:t>
            </a:r>
            <a:r>
              <a:rPr lang="de-DE" dirty="0"/>
              <a:t> </a:t>
            </a:r>
            <a:r>
              <a:rPr lang="de-DE" dirty="0" err="1"/>
              <a:t>start</a:t>
            </a:r>
            <a:r>
              <a:rPr lang="de-DE" dirty="0"/>
              <a:t> </a:t>
            </a:r>
            <a:r>
              <a:rPr lang="de-DE" dirty="0" err="1"/>
              <a:t>with</a:t>
            </a:r>
            <a:r>
              <a:rPr lang="de-DE" dirty="0"/>
              <a:t> an </a:t>
            </a:r>
            <a:r>
              <a:rPr lang="de-DE" dirty="0" err="1"/>
              <a:t>introduction</a:t>
            </a:r>
            <a:r>
              <a:rPr lang="de-DE" dirty="0"/>
              <a:t>, so </a:t>
            </a:r>
            <a:r>
              <a:rPr lang="de-DE" dirty="0" err="1"/>
              <a:t>you</a:t>
            </a:r>
            <a:r>
              <a:rPr lang="de-DE" dirty="0"/>
              <a:t> </a:t>
            </a:r>
            <a:r>
              <a:rPr lang="de-DE" dirty="0" err="1"/>
              <a:t>can</a:t>
            </a:r>
            <a:r>
              <a:rPr lang="de-DE" dirty="0"/>
              <a:t> </a:t>
            </a:r>
            <a:r>
              <a:rPr lang="de-DE" dirty="0" err="1"/>
              <a:t>understand</a:t>
            </a:r>
            <a:r>
              <a:rPr lang="de-DE" dirty="0"/>
              <a:t> </a:t>
            </a:r>
            <a:r>
              <a:rPr lang="de-DE" dirty="0" err="1"/>
              <a:t>how</a:t>
            </a:r>
            <a:r>
              <a:rPr lang="de-DE" dirty="0"/>
              <a:t> </a:t>
            </a:r>
            <a:r>
              <a:rPr lang="de-DE" dirty="0" err="1"/>
              <a:t>we</a:t>
            </a:r>
            <a:r>
              <a:rPr lang="de-DE" dirty="0"/>
              <a:t> </a:t>
            </a:r>
            <a:r>
              <a:rPr lang="de-DE" dirty="0" err="1"/>
              <a:t>came</a:t>
            </a:r>
            <a:r>
              <a:rPr lang="de-DE" dirty="0"/>
              <a:t> </a:t>
            </a:r>
            <a:r>
              <a:rPr lang="de-DE" dirty="0" err="1"/>
              <a:t>to</a:t>
            </a:r>
            <a:r>
              <a:rPr lang="de-DE" dirty="0"/>
              <a:t> </a:t>
            </a:r>
            <a:r>
              <a:rPr lang="de-DE" dirty="0" err="1"/>
              <a:t>the</a:t>
            </a:r>
            <a:r>
              <a:rPr lang="de-DE" dirty="0"/>
              <a:t> </a:t>
            </a:r>
            <a:r>
              <a:rPr lang="de-DE" dirty="0" err="1"/>
              <a:t>current</a:t>
            </a:r>
            <a:r>
              <a:rPr lang="de-DE" dirty="0"/>
              <a:t> </a:t>
            </a:r>
            <a:r>
              <a:rPr lang="de-DE" dirty="0" err="1"/>
              <a:t>state</a:t>
            </a:r>
            <a:r>
              <a:rPr lang="de-DE" dirty="0"/>
              <a:t> </a:t>
            </a:r>
            <a:r>
              <a:rPr lang="de-DE" dirty="0" err="1"/>
              <a:t>of</a:t>
            </a:r>
            <a:r>
              <a:rPr lang="de-DE" dirty="0"/>
              <a:t> </a:t>
            </a:r>
            <a:r>
              <a:rPr lang="de-DE" dirty="0" err="1"/>
              <a:t>evolution</a:t>
            </a:r>
            <a:r>
              <a:rPr lang="de-DE" dirty="0"/>
              <a:t> </a:t>
            </a:r>
            <a:r>
              <a:rPr lang="de-DE" dirty="0" err="1"/>
              <a:t>regarding</a:t>
            </a:r>
            <a:r>
              <a:rPr lang="de-DE" dirty="0"/>
              <a:t> 5G and </a:t>
            </a:r>
            <a:r>
              <a:rPr lang="de-DE" dirty="0" err="1"/>
              <a:t>wireless</a:t>
            </a:r>
            <a:r>
              <a:rPr lang="de-DE" dirty="0"/>
              <a:t> </a:t>
            </a:r>
            <a:r>
              <a:rPr lang="de-DE" dirty="0" err="1"/>
              <a:t>communication</a:t>
            </a:r>
            <a:r>
              <a:rPr lang="de-DE" dirty="0"/>
              <a:t>, and </a:t>
            </a:r>
            <a:r>
              <a:rPr lang="de-DE" dirty="0" err="1"/>
              <a:t>then</a:t>
            </a:r>
            <a:r>
              <a:rPr lang="de-DE" dirty="0"/>
              <a:t> </a:t>
            </a:r>
            <a:r>
              <a:rPr lang="de-DE" dirty="0" err="1"/>
              <a:t>I‘ll</a:t>
            </a:r>
            <a:r>
              <a:rPr lang="de-DE" dirty="0"/>
              <a:t> </a:t>
            </a:r>
            <a:r>
              <a:rPr lang="de-DE" dirty="0" err="1"/>
              <a:t>talk</a:t>
            </a:r>
            <a:r>
              <a:rPr lang="de-DE" dirty="0"/>
              <a:t> a </a:t>
            </a:r>
            <a:r>
              <a:rPr lang="de-DE" dirty="0" err="1"/>
              <a:t>little</a:t>
            </a:r>
            <a:r>
              <a:rPr lang="de-DE" dirty="0"/>
              <a:t> </a:t>
            </a:r>
            <a:r>
              <a:rPr lang="de-DE" dirty="0" err="1"/>
              <a:t>bit</a:t>
            </a:r>
            <a:r>
              <a:rPr lang="de-DE" dirty="0"/>
              <a:t> </a:t>
            </a:r>
            <a:r>
              <a:rPr lang="de-DE" dirty="0" err="1"/>
              <a:t>about</a:t>
            </a:r>
            <a:r>
              <a:rPr lang="de-DE" dirty="0"/>
              <a:t> </a:t>
            </a:r>
            <a:r>
              <a:rPr lang="de-DE" dirty="0" err="1"/>
              <a:t>what</a:t>
            </a:r>
            <a:r>
              <a:rPr lang="de-DE" dirty="0"/>
              <a:t> </a:t>
            </a:r>
            <a:r>
              <a:rPr lang="de-DE" dirty="0" err="1"/>
              <a:t>is</a:t>
            </a:r>
            <a:r>
              <a:rPr lang="de-DE" dirty="0"/>
              <a:t> </a:t>
            </a:r>
            <a:r>
              <a:rPr lang="de-DE" dirty="0" err="1"/>
              <a:t>the</a:t>
            </a:r>
            <a:r>
              <a:rPr lang="de-DE" dirty="0"/>
              <a:t> 5G.NAMICO </a:t>
            </a:r>
            <a:r>
              <a:rPr lang="de-DE" dirty="0" err="1"/>
              <a:t>project</a:t>
            </a:r>
            <a:r>
              <a:rPr lang="de-DE" dirty="0"/>
              <a:t> </a:t>
            </a:r>
            <a:r>
              <a:rPr lang="de-DE" dirty="0" err="1"/>
              <a:t>about</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2</a:t>
            </a:fld>
            <a:endParaRPr lang="de-DE"/>
          </a:p>
        </p:txBody>
      </p:sp>
    </p:spTree>
    <p:extLst>
      <p:ext uri="{BB962C8B-B14F-4D97-AF65-F5344CB8AC3E}">
        <p14:creationId xmlns:p14="http://schemas.microsoft.com/office/powerpoint/2010/main" val="3547062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After </a:t>
            </a:r>
            <a:r>
              <a:rPr lang="de-DE" dirty="0" err="1"/>
              <a:t>that</a:t>
            </a:r>
            <a:r>
              <a:rPr lang="de-DE" dirty="0"/>
              <a:t>, </a:t>
            </a:r>
            <a:r>
              <a:rPr lang="de-DE" dirty="0" err="1"/>
              <a:t>we</a:t>
            </a:r>
            <a:r>
              <a:rPr lang="de-DE" dirty="0"/>
              <a:t> </a:t>
            </a:r>
            <a:r>
              <a:rPr lang="de-DE" dirty="0" err="1"/>
              <a:t>have</a:t>
            </a:r>
            <a:r>
              <a:rPr lang="de-DE" dirty="0"/>
              <a:t> </a:t>
            </a:r>
            <a:r>
              <a:rPr lang="de-DE" dirty="0" err="1"/>
              <a:t>the</a:t>
            </a:r>
            <a:r>
              <a:rPr lang="de-DE" dirty="0"/>
              <a:t> </a:t>
            </a:r>
            <a:r>
              <a:rPr lang="de-DE" dirty="0" err="1"/>
              <a:t>objectives</a:t>
            </a:r>
            <a:r>
              <a:rPr lang="de-DE" dirty="0"/>
              <a:t>, so </a:t>
            </a:r>
            <a:r>
              <a:rPr lang="de-DE" dirty="0" err="1"/>
              <a:t>what</a:t>
            </a:r>
            <a:r>
              <a:rPr lang="de-DE" dirty="0"/>
              <a:t> was </a:t>
            </a:r>
            <a:r>
              <a:rPr lang="de-DE" dirty="0" err="1"/>
              <a:t>programmed</a:t>
            </a:r>
            <a:r>
              <a:rPr lang="de-DE" dirty="0"/>
              <a:t> </a:t>
            </a:r>
            <a:r>
              <a:rPr lang="de-DE" dirty="0" err="1"/>
              <a:t>for</a:t>
            </a:r>
            <a:r>
              <a:rPr lang="de-DE" dirty="0"/>
              <a:t> </a:t>
            </a:r>
            <a:r>
              <a:rPr lang="de-DE" dirty="0" err="1"/>
              <a:t>this</a:t>
            </a:r>
            <a:r>
              <a:rPr lang="de-DE" dirty="0"/>
              <a:t> </a:t>
            </a:r>
            <a:r>
              <a:rPr lang="de-DE" dirty="0" err="1"/>
              <a:t>research</a:t>
            </a:r>
            <a:r>
              <a:rPr lang="de-DE" dirty="0"/>
              <a:t> and </a:t>
            </a:r>
            <a:r>
              <a:rPr lang="de-DE" dirty="0" err="1"/>
              <a:t>what</a:t>
            </a:r>
            <a:r>
              <a:rPr lang="de-DE" dirty="0"/>
              <a:t> </a:t>
            </a:r>
            <a:r>
              <a:rPr lang="de-DE" dirty="0" err="1"/>
              <a:t>we</a:t>
            </a:r>
            <a:r>
              <a:rPr lang="de-DE" dirty="0"/>
              <a:t> </a:t>
            </a:r>
            <a:r>
              <a:rPr lang="de-DE" dirty="0" err="1"/>
              <a:t>can</a:t>
            </a:r>
            <a:r>
              <a:rPr lang="de-DE" dirty="0"/>
              <a:t> </a:t>
            </a:r>
            <a:r>
              <a:rPr lang="de-DE" dirty="0" err="1"/>
              <a:t>expect</a:t>
            </a:r>
            <a:r>
              <a:rPr lang="de-DE" dirty="0"/>
              <a:t> </a:t>
            </a:r>
            <a:r>
              <a:rPr lang="de-DE" dirty="0" err="1"/>
              <a:t>from</a:t>
            </a:r>
            <a:r>
              <a:rPr lang="de-DE" dirty="0"/>
              <a:t> it.</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3</a:t>
            </a:fld>
            <a:endParaRPr lang="de-DE"/>
          </a:p>
        </p:txBody>
      </p:sp>
    </p:spTree>
    <p:extLst>
      <p:ext uri="{BB962C8B-B14F-4D97-AF65-F5344CB8AC3E}">
        <p14:creationId xmlns:p14="http://schemas.microsoft.com/office/powerpoint/2010/main" val="1250223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Then</a:t>
            </a:r>
            <a:r>
              <a:rPr lang="de-DE" dirty="0"/>
              <a:t> </a:t>
            </a:r>
            <a:r>
              <a:rPr lang="de-DE" dirty="0" err="1"/>
              <a:t>I‘ll</a:t>
            </a:r>
            <a:r>
              <a:rPr lang="de-DE" dirty="0"/>
              <a:t> </a:t>
            </a:r>
            <a:r>
              <a:rPr lang="de-DE" dirty="0" err="1"/>
              <a:t>provide</a:t>
            </a:r>
            <a:r>
              <a:rPr lang="de-DE" dirty="0"/>
              <a:t> a </a:t>
            </a:r>
            <a:r>
              <a:rPr lang="de-DE" dirty="0" err="1"/>
              <a:t>little</a:t>
            </a:r>
            <a:r>
              <a:rPr lang="de-DE" dirty="0"/>
              <a:t> </a:t>
            </a:r>
            <a:r>
              <a:rPr lang="de-DE" dirty="0" err="1"/>
              <a:t>bit</a:t>
            </a:r>
            <a:r>
              <a:rPr lang="de-DE" dirty="0"/>
              <a:t> </a:t>
            </a:r>
            <a:r>
              <a:rPr lang="de-DE" dirty="0" err="1"/>
              <a:t>of</a:t>
            </a:r>
            <a:r>
              <a:rPr lang="de-DE" dirty="0"/>
              <a:t> </a:t>
            </a:r>
            <a:r>
              <a:rPr lang="de-DE" dirty="0" err="1"/>
              <a:t>context</a:t>
            </a:r>
            <a:r>
              <a:rPr lang="de-DE" dirty="0"/>
              <a:t> and </a:t>
            </a:r>
            <a:r>
              <a:rPr lang="de-DE" dirty="0" err="1"/>
              <a:t>explain</a:t>
            </a:r>
            <a:r>
              <a:rPr lang="de-DE" dirty="0"/>
              <a:t> </a:t>
            </a:r>
            <a:r>
              <a:rPr lang="de-DE" dirty="0" err="1"/>
              <a:t>important</a:t>
            </a:r>
            <a:r>
              <a:rPr lang="de-DE" dirty="0"/>
              <a:t> </a:t>
            </a:r>
            <a:r>
              <a:rPr lang="de-DE" dirty="0" err="1"/>
              <a:t>concepts</a:t>
            </a:r>
            <a:r>
              <a:rPr lang="de-DE" dirty="0"/>
              <a:t>, so </a:t>
            </a:r>
            <a:r>
              <a:rPr lang="de-DE" dirty="0" err="1"/>
              <a:t>we</a:t>
            </a:r>
            <a:r>
              <a:rPr lang="de-DE" dirty="0"/>
              <a:t> </a:t>
            </a:r>
            <a:r>
              <a:rPr lang="de-DE" dirty="0" err="1"/>
              <a:t>everyone</a:t>
            </a:r>
            <a:r>
              <a:rPr lang="de-DE" dirty="0"/>
              <a:t> </a:t>
            </a:r>
            <a:r>
              <a:rPr lang="de-DE" dirty="0" err="1"/>
              <a:t>can</a:t>
            </a:r>
            <a:r>
              <a:rPr lang="de-DE" dirty="0"/>
              <a:t> </a:t>
            </a:r>
            <a:r>
              <a:rPr lang="de-DE" dirty="0" err="1"/>
              <a:t>understand</a:t>
            </a:r>
            <a:r>
              <a:rPr lang="de-DE" dirty="0"/>
              <a:t> and follow </a:t>
            </a:r>
            <a:r>
              <a:rPr lang="de-DE" dirty="0" err="1"/>
              <a:t>what</a:t>
            </a:r>
            <a:r>
              <a:rPr lang="de-DE" dirty="0"/>
              <a:t> </a:t>
            </a:r>
            <a:r>
              <a:rPr lang="de-DE" dirty="0" err="1"/>
              <a:t>I‘m</a:t>
            </a:r>
            <a:r>
              <a:rPr lang="de-DE" dirty="0"/>
              <a:t> </a:t>
            </a:r>
            <a:r>
              <a:rPr lang="de-DE" dirty="0" err="1"/>
              <a:t>saying</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4</a:t>
            </a:fld>
            <a:endParaRPr lang="de-DE"/>
          </a:p>
        </p:txBody>
      </p:sp>
    </p:spTree>
    <p:extLst>
      <p:ext uri="{BB962C8B-B14F-4D97-AF65-F5344CB8AC3E}">
        <p14:creationId xmlns:p14="http://schemas.microsoft.com/office/powerpoint/2010/main" val="3290242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Most </a:t>
            </a:r>
            <a:r>
              <a:rPr lang="de-DE" dirty="0" err="1"/>
              <a:t>importantly</a:t>
            </a:r>
            <a:r>
              <a:rPr lang="de-DE" dirty="0"/>
              <a:t>, </a:t>
            </a:r>
            <a:r>
              <a:rPr lang="de-DE" dirty="0" err="1"/>
              <a:t>we</a:t>
            </a:r>
            <a:r>
              <a:rPr lang="de-DE" dirty="0"/>
              <a:t> </a:t>
            </a:r>
            <a:r>
              <a:rPr lang="de-DE" dirty="0" err="1"/>
              <a:t>come</a:t>
            </a:r>
            <a:r>
              <a:rPr lang="de-DE" dirty="0"/>
              <a:t> </a:t>
            </a:r>
            <a:r>
              <a:rPr lang="de-DE" dirty="0" err="1"/>
              <a:t>to</a:t>
            </a:r>
            <a:r>
              <a:rPr lang="de-DE" dirty="0"/>
              <a:t> </a:t>
            </a:r>
            <a:r>
              <a:rPr lang="de-DE" dirty="0" err="1"/>
              <a:t>the</a:t>
            </a:r>
            <a:r>
              <a:rPr lang="de-DE" dirty="0"/>
              <a:t> </a:t>
            </a:r>
            <a:r>
              <a:rPr lang="de-DE" dirty="0" err="1"/>
              <a:t>measurement</a:t>
            </a:r>
            <a:r>
              <a:rPr lang="de-DE" dirty="0"/>
              <a:t> </a:t>
            </a:r>
            <a:r>
              <a:rPr lang="de-DE" dirty="0" err="1"/>
              <a:t>section</a:t>
            </a:r>
            <a:r>
              <a:rPr lang="de-DE" dirty="0"/>
              <a:t>. Here </a:t>
            </a:r>
            <a:r>
              <a:rPr lang="de-DE" dirty="0" err="1"/>
              <a:t>I‘ll</a:t>
            </a:r>
            <a:r>
              <a:rPr lang="de-DE" dirty="0"/>
              <a:t> </a:t>
            </a:r>
            <a:r>
              <a:rPr lang="de-DE" dirty="0" err="1"/>
              <a:t>let</a:t>
            </a:r>
            <a:r>
              <a:rPr lang="de-DE" dirty="0"/>
              <a:t> </a:t>
            </a:r>
            <a:r>
              <a:rPr lang="de-DE" dirty="0" err="1"/>
              <a:t>you</a:t>
            </a:r>
            <a:r>
              <a:rPr lang="de-DE" dirty="0"/>
              <a:t> </a:t>
            </a:r>
            <a:r>
              <a:rPr lang="de-DE" dirty="0" err="1"/>
              <a:t>know</a:t>
            </a:r>
            <a:r>
              <a:rPr lang="de-DE" dirty="0"/>
              <a:t> </a:t>
            </a:r>
            <a:r>
              <a:rPr lang="de-DE" dirty="0" err="1"/>
              <a:t>what</a:t>
            </a:r>
            <a:r>
              <a:rPr lang="de-DE" dirty="0"/>
              <a:t> was </a:t>
            </a:r>
            <a:r>
              <a:rPr lang="de-DE" dirty="0" err="1"/>
              <a:t>done</a:t>
            </a:r>
            <a:r>
              <a:rPr lang="de-DE" dirty="0"/>
              <a:t>, </a:t>
            </a:r>
            <a:r>
              <a:rPr lang="de-DE" dirty="0" err="1"/>
              <a:t>which</a:t>
            </a:r>
            <a:r>
              <a:rPr lang="de-DE" dirty="0"/>
              <a:t> </a:t>
            </a:r>
            <a:r>
              <a:rPr lang="de-DE" dirty="0" err="1"/>
              <a:t>kind</a:t>
            </a:r>
            <a:r>
              <a:rPr lang="de-DE" dirty="0"/>
              <a:t> </a:t>
            </a:r>
            <a:r>
              <a:rPr lang="de-DE" dirty="0" err="1"/>
              <a:t>of</a:t>
            </a:r>
            <a:r>
              <a:rPr lang="de-DE" dirty="0"/>
              <a:t> </a:t>
            </a:r>
            <a:r>
              <a:rPr lang="de-DE" dirty="0" err="1"/>
              <a:t>tests</a:t>
            </a:r>
            <a:r>
              <a:rPr lang="de-DE" dirty="0"/>
              <a:t>, </a:t>
            </a:r>
            <a:r>
              <a:rPr lang="de-DE" dirty="0" err="1"/>
              <a:t>measurements</a:t>
            </a:r>
            <a:r>
              <a:rPr lang="de-DE" dirty="0"/>
              <a:t>, </a:t>
            </a:r>
            <a:r>
              <a:rPr lang="de-DE" dirty="0" err="1"/>
              <a:t>results</a:t>
            </a:r>
            <a:r>
              <a:rPr lang="de-DE" dirty="0"/>
              <a:t> and all </a:t>
            </a:r>
            <a:r>
              <a:rPr lang="de-DE" dirty="0" err="1"/>
              <a:t>of</a:t>
            </a:r>
            <a:r>
              <a:rPr lang="de-DE" dirty="0"/>
              <a:t> </a:t>
            </a:r>
            <a:r>
              <a:rPr lang="de-DE" dirty="0" err="1"/>
              <a:t>the</a:t>
            </a:r>
            <a:r>
              <a:rPr lang="de-DE" dirty="0"/>
              <a:t> </a:t>
            </a:r>
            <a:r>
              <a:rPr lang="de-DE" dirty="0" err="1"/>
              <a:t>analysis</a:t>
            </a:r>
            <a:r>
              <a:rPr lang="de-DE" dirty="0"/>
              <a:t> </a:t>
            </a:r>
            <a:r>
              <a:rPr lang="de-DE" dirty="0" err="1"/>
              <a:t>we</a:t>
            </a:r>
            <a:r>
              <a:rPr lang="de-DE" dirty="0"/>
              <a:t> </a:t>
            </a:r>
            <a:r>
              <a:rPr lang="de-DE" dirty="0" err="1"/>
              <a:t>performed</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5</a:t>
            </a:fld>
            <a:endParaRPr lang="de-DE"/>
          </a:p>
        </p:txBody>
      </p:sp>
    </p:spTree>
    <p:extLst>
      <p:ext uri="{BB962C8B-B14F-4D97-AF65-F5344CB8AC3E}">
        <p14:creationId xmlns:p14="http://schemas.microsoft.com/office/powerpoint/2010/main" val="442302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By </a:t>
            </a:r>
            <a:r>
              <a:rPr lang="de-DE" dirty="0" err="1"/>
              <a:t>the</a:t>
            </a:r>
            <a:r>
              <a:rPr lang="de-DE" dirty="0"/>
              <a:t> end, </a:t>
            </a:r>
            <a:r>
              <a:rPr lang="de-DE" dirty="0" err="1"/>
              <a:t>I‘ll</a:t>
            </a:r>
            <a:r>
              <a:rPr lang="de-DE" dirty="0"/>
              <a:t> </a:t>
            </a:r>
            <a:r>
              <a:rPr lang="de-DE" dirty="0" err="1"/>
              <a:t>wrap</a:t>
            </a:r>
            <a:r>
              <a:rPr lang="de-DE" dirty="0"/>
              <a:t> </a:t>
            </a:r>
            <a:r>
              <a:rPr lang="de-DE" dirty="0" err="1"/>
              <a:t>everything</a:t>
            </a:r>
            <a:r>
              <a:rPr lang="de-DE" dirty="0"/>
              <a:t> </a:t>
            </a:r>
            <a:r>
              <a:rPr lang="de-DE" dirty="0" err="1"/>
              <a:t>up</a:t>
            </a:r>
            <a:r>
              <a:rPr lang="de-DE" dirty="0"/>
              <a:t>, </a:t>
            </a:r>
            <a:r>
              <a:rPr lang="de-DE" dirty="0" err="1"/>
              <a:t>present</a:t>
            </a:r>
            <a:r>
              <a:rPr lang="de-DE" dirty="0"/>
              <a:t> </a:t>
            </a:r>
            <a:r>
              <a:rPr lang="de-DE" dirty="0" err="1"/>
              <a:t>the</a:t>
            </a:r>
            <a:r>
              <a:rPr lang="de-DE" dirty="0"/>
              <a:t> </a:t>
            </a:r>
            <a:r>
              <a:rPr lang="de-DE" dirty="0" err="1"/>
              <a:t>conclusion</a:t>
            </a:r>
            <a:r>
              <a:rPr lang="de-DE" dirty="0"/>
              <a:t> </a:t>
            </a:r>
            <a:r>
              <a:rPr lang="de-DE" dirty="0" err="1"/>
              <a:t>of</a:t>
            </a:r>
            <a:r>
              <a:rPr lang="de-DE" dirty="0"/>
              <a:t> </a:t>
            </a:r>
            <a:r>
              <a:rPr lang="de-DE" dirty="0" err="1"/>
              <a:t>this</a:t>
            </a:r>
            <a:r>
              <a:rPr lang="de-DE" dirty="0"/>
              <a:t> </a:t>
            </a:r>
            <a:r>
              <a:rPr lang="de-DE" dirty="0" err="1"/>
              <a:t>work</a:t>
            </a:r>
            <a:r>
              <a:rPr lang="de-DE" dirty="0"/>
              <a:t>, and bring </a:t>
            </a:r>
            <a:r>
              <a:rPr lang="de-DE" dirty="0" err="1"/>
              <a:t>the</a:t>
            </a:r>
            <a:r>
              <a:rPr lang="de-DE" dirty="0"/>
              <a:t> </a:t>
            </a:r>
            <a:r>
              <a:rPr lang="de-DE" dirty="0" err="1"/>
              <a:t>following</a:t>
            </a:r>
            <a:r>
              <a:rPr lang="de-DE" dirty="0"/>
              <a:t> </a:t>
            </a:r>
            <a:r>
              <a:rPr lang="de-DE" dirty="0" err="1"/>
              <a:t>steps</a:t>
            </a:r>
            <a:r>
              <a:rPr lang="de-DE" dirty="0"/>
              <a:t> </a:t>
            </a:r>
            <a:r>
              <a:rPr lang="de-DE" dirty="0" err="1"/>
              <a:t>for</a:t>
            </a:r>
            <a:r>
              <a:rPr lang="de-DE" dirty="0"/>
              <a:t> </a:t>
            </a:r>
            <a:r>
              <a:rPr lang="de-DE" dirty="0" err="1"/>
              <a:t>further</a:t>
            </a:r>
            <a:r>
              <a:rPr lang="de-DE" dirty="0"/>
              <a:t> </a:t>
            </a:r>
            <a:r>
              <a:rPr lang="de-DE" dirty="0" err="1"/>
              <a:t>studies</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6</a:t>
            </a:fld>
            <a:endParaRPr lang="de-DE"/>
          </a:p>
        </p:txBody>
      </p:sp>
    </p:spTree>
    <p:extLst>
      <p:ext uri="{BB962C8B-B14F-4D97-AF65-F5344CB8AC3E}">
        <p14:creationId xmlns:p14="http://schemas.microsoft.com/office/powerpoint/2010/main" val="1800847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Well, I </a:t>
            </a:r>
            <a:r>
              <a:rPr lang="de-DE" dirty="0" err="1"/>
              <a:t>gave</a:t>
            </a:r>
            <a:r>
              <a:rPr lang="de-DE" dirty="0"/>
              <a:t> </a:t>
            </a:r>
            <a:r>
              <a:rPr lang="de-DE" dirty="0" err="1"/>
              <a:t>you</a:t>
            </a:r>
            <a:r>
              <a:rPr lang="de-DE" dirty="0"/>
              <a:t> a ton </a:t>
            </a:r>
            <a:r>
              <a:rPr lang="de-DE" dirty="0" err="1"/>
              <a:t>of</a:t>
            </a:r>
            <a:r>
              <a:rPr lang="de-DE" dirty="0"/>
              <a:t> </a:t>
            </a:r>
            <a:r>
              <a:rPr lang="de-DE" dirty="0" err="1"/>
              <a:t>information</a:t>
            </a:r>
            <a:r>
              <a:rPr lang="de-DE" dirty="0"/>
              <a:t> </a:t>
            </a:r>
            <a:r>
              <a:rPr lang="de-DE" dirty="0" err="1"/>
              <a:t>now</a:t>
            </a:r>
            <a:r>
              <a:rPr lang="de-DE" dirty="0"/>
              <a:t>, but </a:t>
            </a:r>
            <a:r>
              <a:rPr lang="de-DE" dirty="0" err="1"/>
              <a:t>let‘s</a:t>
            </a:r>
            <a:r>
              <a:rPr lang="de-DE" dirty="0"/>
              <a:t> </a:t>
            </a:r>
            <a:r>
              <a:rPr lang="de-DE" dirty="0" err="1"/>
              <a:t>start</a:t>
            </a:r>
            <a:r>
              <a:rPr lang="de-DE" dirty="0"/>
              <a:t> slow </a:t>
            </a:r>
            <a:r>
              <a:rPr lang="de-DE" dirty="0" err="1"/>
              <a:t>step</a:t>
            </a:r>
            <a:r>
              <a:rPr lang="de-DE" dirty="0"/>
              <a:t> </a:t>
            </a:r>
            <a:r>
              <a:rPr lang="de-DE" dirty="0" err="1"/>
              <a:t>by</a:t>
            </a:r>
            <a:r>
              <a:rPr lang="de-DE" dirty="0"/>
              <a:t> </a:t>
            </a:r>
            <a:r>
              <a:rPr lang="de-DE" dirty="0" err="1"/>
              <a:t>step</a:t>
            </a:r>
            <a:r>
              <a:rPr lang="de-DE" dirty="0"/>
              <a:t>, </a:t>
            </a:r>
            <a:r>
              <a:rPr lang="de-DE" dirty="0" err="1"/>
              <a:t>from</a:t>
            </a:r>
            <a:r>
              <a:rPr lang="de-DE" dirty="0"/>
              <a:t> </a:t>
            </a:r>
            <a:r>
              <a:rPr lang="de-DE" dirty="0" err="1"/>
              <a:t>the</a:t>
            </a:r>
            <a:r>
              <a:rPr lang="de-DE" dirty="0"/>
              <a:t> </a:t>
            </a:r>
            <a:r>
              <a:rPr lang="de-DE" dirty="0" err="1"/>
              <a:t>beginning</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7</a:t>
            </a:fld>
            <a:endParaRPr lang="de-DE"/>
          </a:p>
        </p:txBody>
      </p:sp>
    </p:spTree>
    <p:extLst>
      <p:ext uri="{BB962C8B-B14F-4D97-AF65-F5344CB8AC3E}">
        <p14:creationId xmlns:p14="http://schemas.microsoft.com/office/powerpoint/2010/main" val="1162328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Well, it all started around the 70~80s, due to a demand for faster communication in the world. We began with 1G, the first generation. It was very basic, only for mobile telephony and phone calls. Security was not a high priority.</a:t>
            </a:r>
          </a:p>
          <a:p>
            <a:r>
              <a:rPr lang="pt-BR" dirty="0"/>
              <a:t>Then came 2G, improving the phones with text messages and SMS, besides enabling calls outside the geographic coverage area – the roaming as we know. </a:t>
            </a:r>
          </a:p>
          <a:p>
            <a:r>
              <a:rPr lang="pt-BR" dirty="0"/>
              <a:t>In 3G, the telephones started to shrink in size, and came the possibily to web browse. The internet started to gain popularity and the industry was push to evolve to the next generation, 4G. </a:t>
            </a:r>
          </a:p>
          <a:p>
            <a:r>
              <a:rPr lang="pt-BR" dirty="0"/>
              <a:t>Here, the possibility of video consumption arose along with way higher data speeds. </a:t>
            </a:r>
          </a:p>
          <a:p>
            <a:r>
              <a:rPr lang="pt-BR" dirty="0"/>
              <a:t>Finally, 5G brought the digitization of the industry and the development of the IoT, which is the Internet of Things. It brings a faster and safer network that allows communication between billions of devices, making the ideal parameters available for each use case.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8</a:t>
            </a:fld>
            <a:endParaRPr lang="de-DE"/>
          </a:p>
        </p:txBody>
      </p:sp>
    </p:spTree>
    <p:extLst>
      <p:ext uri="{BB962C8B-B14F-4D97-AF65-F5344CB8AC3E}">
        <p14:creationId xmlns:p14="http://schemas.microsoft.com/office/powerpoint/2010/main" val="4266473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So </a:t>
            </a:r>
            <a:r>
              <a:rPr lang="de-DE" dirty="0" err="1"/>
              <a:t>it‘s</a:t>
            </a:r>
            <a:r>
              <a:rPr lang="de-DE" dirty="0"/>
              <a:t> </a:t>
            </a:r>
            <a:r>
              <a:rPr lang="de-DE" dirty="0" err="1"/>
              <a:t>because</a:t>
            </a:r>
            <a:r>
              <a:rPr lang="de-DE" dirty="0"/>
              <a:t> </a:t>
            </a:r>
            <a:r>
              <a:rPr lang="de-DE" dirty="0" err="1"/>
              <a:t>of</a:t>
            </a:r>
            <a:r>
              <a:rPr lang="de-DE" dirty="0"/>
              <a:t> </a:t>
            </a:r>
            <a:r>
              <a:rPr lang="de-DE" dirty="0" err="1"/>
              <a:t>this</a:t>
            </a:r>
            <a:r>
              <a:rPr lang="de-DE" dirty="0"/>
              <a:t> </a:t>
            </a:r>
            <a:r>
              <a:rPr lang="de-DE" dirty="0" err="1"/>
              <a:t>kind</a:t>
            </a:r>
            <a:r>
              <a:rPr lang="de-DE" dirty="0"/>
              <a:t> </a:t>
            </a:r>
            <a:r>
              <a:rPr lang="de-DE" dirty="0" err="1"/>
              <a:t>of</a:t>
            </a:r>
            <a:r>
              <a:rPr lang="de-DE" dirty="0"/>
              <a:t> </a:t>
            </a:r>
            <a:r>
              <a:rPr lang="de-DE" dirty="0" err="1"/>
              <a:t>flexibility</a:t>
            </a:r>
            <a:r>
              <a:rPr lang="de-DE" dirty="0"/>
              <a:t> </a:t>
            </a:r>
            <a:r>
              <a:rPr lang="de-DE" dirty="0" err="1"/>
              <a:t>that</a:t>
            </a:r>
            <a:r>
              <a:rPr lang="de-DE" dirty="0"/>
              <a:t> 5G </a:t>
            </a:r>
            <a:r>
              <a:rPr lang="de-DE" dirty="0" err="1"/>
              <a:t>becomes</a:t>
            </a:r>
            <a:r>
              <a:rPr lang="de-DE" dirty="0"/>
              <a:t> ideal </a:t>
            </a:r>
            <a:r>
              <a:rPr lang="de-DE" dirty="0" err="1"/>
              <a:t>for</a:t>
            </a:r>
            <a:r>
              <a:rPr lang="de-DE" dirty="0"/>
              <a:t> </a:t>
            </a:r>
            <a:r>
              <a:rPr lang="de-DE" dirty="0" err="1"/>
              <a:t>application</a:t>
            </a:r>
            <a:r>
              <a:rPr lang="de-DE" dirty="0"/>
              <a:t> and was </a:t>
            </a:r>
            <a:r>
              <a:rPr lang="de-DE" dirty="0" err="1"/>
              <a:t>chosen</a:t>
            </a:r>
            <a:r>
              <a:rPr lang="de-DE" dirty="0"/>
              <a:t> in </a:t>
            </a:r>
            <a:r>
              <a:rPr lang="de-DE" dirty="0" err="1"/>
              <a:t>the</a:t>
            </a:r>
            <a:r>
              <a:rPr lang="de-DE" dirty="0"/>
              <a:t> 5G.NAMICO </a:t>
            </a:r>
            <a:r>
              <a:rPr lang="de-DE" dirty="0" err="1"/>
              <a:t>project</a:t>
            </a:r>
            <a:r>
              <a:rPr lang="de-DE" dirty="0"/>
              <a:t>. The Network, Adaptive Mining and Construction </a:t>
            </a:r>
            <a:r>
              <a:rPr lang="de-DE" dirty="0" err="1"/>
              <a:t>project</a:t>
            </a:r>
            <a:r>
              <a:rPr lang="de-DE" dirty="0"/>
              <a:t> was </a:t>
            </a:r>
            <a:r>
              <a:rPr lang="de-DE" dirty="0" err="1"/>
              <a:t>funded</a:t>
            </a:r>
            <a:r>
              <a:rPr lang="de-DE" dirty="0"/>
              <a:t> </a:t>
            </a:r>
            <a:r>
              <a:rPr lang="de-DE" dirty="0" err="1"/>
              <a:t>by</a:t>
            </a:r>
            <a:r>
              <a:rPr lang="de-DE" dirty="0"/>
              <a:t> </a:t>
            </a:r>
            <a:r>
              <a:rPr lang="de-DE" dirty="0" err="1"/>
              <a:t>the</a:t>
            </a:r>
            <a:r>
              <a:rPr lang="de-DE" dirty="0"/>
              <a:t> North Rhine-</a:t>
            </a:r>
            <a:r>
              <a:rPr lang="de-DE" dirty="0" err="1"/>
              <a:t>Westphalia</a:t>
            </a:r>
            <a:r>
              <a:rPr lang="de-DE" dirty="0"/>
              <a:t>, </a:t>
            </a:r>
            <a:r>
              <a:rPr lang="de-DE" dirty="0" err="1"/>
              <a:t>which</a:t>
            </a:r>
            <a:r>
              <a:rPr lang="de-DE" dirty="0"/>
              <a:t> </a:t>
            </a:r>
            <a:r>
              <a:rPr lang="de-DE" dirty="0" err="1"/>
              <a:t>is</a:t>
            </a:r>
            <a:r>
              <a:rPr lang="de-DE" dirty="0"/>
              <a:t> </a:t>
            </a:r>
            <a:r>
              <a:rPr lang="de-DE" dirty="0" err="1"/>
              <a:t>the</a:t>
            </a:r>
            <a:r>
              <a:rPr lang="de-DE" dirty="0"/>
              <a:t> </a:t>
            </a:r>
            <a:r>
              <a:rPr lang="de-DE" dirty="0" err="1"/>
              <a:t>biggest</a:t>
            </a:r>
            <a:r>
              <a:rPr lang="de-DE" dirty="0"/>
              <a:t> </a:t>
            </a:r>
            <a:r>
              <a:rPr lang="de-DE" dirty="0" err="1"/>
              <a:t>state</a:t>
            </a:r>
            <a:r>
              <a:rPr lang="de-DE" dirty="0"/>
              <a:t> </a:t>
            </a:r>
            <a:r>
              <a:rPr lang="de-DE" dirty="0" err="1"/>
              <a:t>of</a:t>
            </a:r>
            <a:r>
              <a:rPr lang="de-DE" dirty="0"/>
              <a:t> Germany, and </a:t>
            </a:r>
            <a:r>
              <a:rPr lang="de-DE" dirty="0" err="1"/>
              <a:t>has</a:t>
            </a:r>
            <a:r>
              <a:rPr lang="de-DE" dirty="0"/>
              <a:t> </a:t>
            </a:r>
            <a:r>
              <a:rPr lang="de-DE" dirty="0" err="1"/>
              <a:t>the</a:t>
            </a:r>
            <a:r>
              <a:rPr lang="de-DE" dirty="0"/>
              <a:t> </a:t>
            </a:r>
            <a:r>
              <a:rPr lang="de-DE" dirty="0" err="1"/>
              <a:t>responsability</a:t>
            </a:r>
            <a:r>
              <a:rPr lang="de-DE" dirty="0"/>
              <a:t> </a:t>
            </a:r>
            <a:r>
              <a:rPr lang="de-DE" dirty="0" err="1"/>
              <a:t>to</a:t>
            </a:r>
            <a:r>
              <a:rPr lang="de-DE" dirty="0"/>
              <a:t> </a:t>
            </a:r>
            <a:r>
              <a:rPr lang="de-DE" dirty="0" err="1"/>
              <a:t>develop</a:t>
            </a:r>
            <a:r>
              <a:rPr lang="de-DE" dirty="0"/>
              <a:t> a 5G </a:t>
            </a:r>
            <a:r>
              <a:rPr lang="de-DE" dirty="0" err="1"/>
              <a:t>connection</a:t>
            </a:r>
            <a:r>
              <a:rPr lang="de-DE" dirty="0"/>
              <a:t> on a </a:t>
            </a:r>
            <a:r>
              <a:rPr lang="de-DE" dirty="0" err="1"/>
              <a:t>construction</a:t>
            </a:r>
            <a:r>
              <a:rPr lang="de-DE" dirty="0"/>
              <a:t> </a:t>
            </a:r>
            <a:r>
              <a:rPr lang="de-DE" dirty="0" err="1"/>
              <a:t>site</a:t>
            </a:r>
            <a:r>
              <a:rPr lang="de-DE" dirty="0"/>
              <a:t> and in an </a:t>
            </a:r>
            <a:r>
              <a:rPr lang="de-DE" dirty="0" err="1"/>
              <a:t>underground</a:t>
            </a:r>
            <a:r>
              <a:rPr lang="de-DE" dirty="0"/>
              <a:t> </a:t>
            </a:r>
            <a:r>
              <a:rPr lang="de-DE" dirty="0" err="1"/>
              <a:t>mine</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9</a:t>
            </a:fld>
            <a:endParaRPr lang="de-DE"/>
          </a:p>
        </p:txBody>
      </p:sp>
    </p:spTree>
    <p:extLst>
      <p:ext uri="{BB962C8B-B14F-4D97-AF65-F5344CB8AC3E}">
        <p14:creationId xmlns:p14="http://schemas.microsoft.com/office/powerpoint/2010/main" val="3957423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5.jpe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6.jpg"/><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26.xml"/><Relationship Id="rId5" Type="http://schemas.openxmlformats.org/officeDocument/2006/relationships/image" Target="../media/image5.jpeg"/><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27.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xml"/><Relationship Id="rId1" Type="http://schemas.openxmlformats.org/officeDocument/2006/relationships/tags" Target="../tags/tag28.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1.xml"/><Relationship Id="rId1" Type="http://schemas.openxmlformats.org/officeDocument/2006/relationships/tags" Target="../tags/tag29.xml"/><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tags" Target="../tags/tag30.xml"/><Relationship Id="rId6" Type="http://schemas.openxmlformats.org/officeDocument/2006/relationships/image" Target="../media/image4.png"/><Relationship Id="rId5" Type="http://schemas.openxmlformats.org/officeDocument/2006/relationships/image" Target="../media/image6.jp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6.jp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png"/><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ob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6838081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Bildplatzhalter 11">
            <a:extLst>
              <a:ext uri="{FF2B5EF4-FFF2-40B4-BE49-F238E27FC236}">
                <a16:creationId xmlns:a16="http://schemas.microsoft.com/office/drawing/2014/main" id="{73B3FD87-3BE4-47E1-31CE-572A0523AE92}"/>
              </a:ext>
            </a:extLst>
          </p:cNvPr>
          <p:cNvSpPr>
            <a:spLocks noGrp="1"/>
          </p:cNvSpPr>
          <p:nvPr>
            <p:ph type="pic" sz="quarter" idx="10"/>
          </p:nvPr>
        </p:nvSpPr>
        <p:spPr bwMode="gray">
          <a:xfrm>
            <a:off x="0" y="0"/>
            <a:ext cx="12192000" cy="6858000"/>
          </a:xfrm>
          <a:custGeom>
            <a:avLst/>
            <a:gdLst>
              <a:gd name="connsiteX0" fmla="*/ 485774 w 12192000"/>
              <a:gd name="connsiteY0" fmla="*/ 1504949 h 6858000"/>
              <a:gd name="connsiteX1" fmla="*/ 485774 w 12192000"/>
              <a:gd name="connsiteY1" fmla="*/ 1957174 h 6858000"/>
              <a:gd name="connsiteX2" fmla="*/ 3005774 w 12192000"/>
              <a:gd name="connsiteY2" fmla="*/ 1957174 h 6858000"/>
              <a:gd name="connsiteX3" fmla="*/ 3005774 w 12192000"/>
              <a:gd name="connsiteY3" fmla="*/ 1504949 h 6858000"/>
              <a:gd name="connsiteX4" fmla="*/ 481947 w 12192000"/>
              <a:gd name="connsiteY4" fmla="*/ 485775 h 6858000"/>
              <a:gd name="connsiteX5" fmla="*/ 481947 w 12192000"/>
              <a:gd name="connsiteY5" fmla="*/ 1401033 h 6858000"/>
              <a:gd name="connsiteX6" fmla="*/ 3001947 w 12192000"/>
              <a:gd name="connsiteY6" fmla="*/ 1401033 h 6858000"/>
              <a:gd name="connsiteX7" fmla="*/ 3001947 w 12192000"/>
              <a:gd name="connsiteY7" fmla="*/ 48577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85774" y="1504949"/>
                </a:moveTo>
                <a:lnTo>
                  <a:pt x="485774" y="1957174"/>
                </a:lnTo>
                <a:lnTo>
                  <a:pt x="3005774" y="1957174"/>
                </a:lnTo>
                <a:lnTo>
                  <a:pt x="3005774" y="1504949"/>
                </a:lnTo>
                <a:close/>
                <a:moveTo>
                  <a:pt x="481947" y="485775"/>
                </a:moveTo>
                <a:lnTo>
                  <a:pt x="481947" y="1401033"/>
                </a:lnTo>
                <a:lnTo>
                  <a:pt x="3001947" y="1401033"/>
                </a:lnTo>
                <a:lnTo>
                  <a:pt x="3001947" y="485775"/>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6275388" y="2836283"/>
            <a:ext cx="5916612" cy="3148592"/>
          </a:xfrm>
          <a:gradFill flip="none" rotWithShape="1">
            <a:gsLst>
              <a:gs pos="33744">
                <a:srgbClr val="00779A">
                  <a:lumMod val="100000"/>
                  <a:alpha val="95000"/>
                </a:srgbClr>
              </a:gs>
              <a:gs pos="0">
                <a:srgbClr val="014A6B">
                  <a:alpha val="95000"/>
                </a:srgbClr>
              </a:gs>
              <a:gs pos="80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nchor="b">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dirty="0"/>
              <a:t>Headline, Frutiger LT </a:t>
            </a:r>
            <a:r>
              <a:rPr lang="de-DE" err="1"/>
              <a:t>Com</a:t>
            </a:r>
            <a:r>
              <a:rPr lang="de-DE"/>
              <a:t> Lt</a:t>
            </a:r>
            <a:r>
              <a:rPr lang="de-DE" dirty="0"/>
              <a:t>, 32 </a:t>
            </a:r>
            <a:r>
              <a:rPr lang="de-DE" dirty="0" err="1"/>
              <a:t>pt</a:t>
            </a:r>
            <a:endParaRPr lang="de-DE" dirty="0"/>
          </a:p>
          <a:p>
            <a:pPr lvl="1"/>
            <a:r>
              <a:rPr lang="de-DE" dirty="0"/>
              <a:t>—</a:t>
            </a:r>
          </a:p>
          <a:p>
            <a:pPr lvl="2"/>
            <a:r>
              <a:rPr lang="de-DE"/>
              <a:t>Subline/Referent/Datum</a:t>
            </a:r>
            <a:endParaRPr lang="de-DE" dirty="0"/>
          </a:p>
          <a:p>
            <a:pPr lvl="3"/>
            <a:r>
              <a:rPr lang="de-DE"/>
              <a:t>Referenten</a:t>
            </a:r>
            <a:endParaRPr lang="de-DE" dirty="0"/>
          </a:p>
        </p:txBody>
      </p:sp>
      <p:pic>
        <p:nvPicPr>
          <p:cNvPr id="14" name="ipt_rgb_modul_send_de">
            <a:extLst>
              <a:ext uri="{FF2B5EF4-FFF2-40B4-BE49-F238E27FC236}">
                <a16:creationId xmlns:a16="http://schemas.microsoft.com/office/drawing/2014/main" id="{008DD45B-2F66-8590-7385-CCE57B3A16D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265"/>
          <a:stretch/>
        </p:blipFill>
        <p:spPr>
          <a:xfrm>
            <a:off x="485774" y="1504949"/>
            <a:ext cx="2520000" cy="452225"/>
          </a:xfrm>
          <a:prstGeom prst="rect">
            <a:avLst/>
          </a:prstGeom>
        </p:spPr>
      </p:pic>
      <p:pic>
        <p:nvPicPr>
          <p:cNvPr id="16" name="ipt_rgb_modul_send_de">
            <a:extLst>
              <a:ext uri="{FF2B5EF4-FFF2-40B4-BE49-F238E27FC236}">
                <a16:creationId xmlns:a16="http://schemas.microsoft.com/office/drawing/2014/main" id="{843119EE-4D42-6126-3BEA-78FA1E697944}"/>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97"/>
          <a:stretch/>
        </p:blipFill>
        <p:spPr>
          <a:xfrm>
            <a:off x="481947" y="485775"/>
            <a:ext cx="2520000" cy="915258"/>
          </a:xfrm>
          <a:prstGeom prst="rect">
            <a:avLst/>
          </a:prstGeom>
        </p:spPr>
      </p:pic>
    </p:spTree>
    <p:extLst>
      <p:ext uri="{BB962C8B-B14F-4D97-AF65-F5344CB8AC3E}">
        <p14:creationId xmlns:p14="http://schemas.microsoft.com/office/powerpoint/2010/main" val="2738563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apiteltrenner – Bild 2/3 randabfallen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5B6287E-4A4F-4439-B422-A23539B2685C}"/>
              </a:ext>
            </a:extLst>
          </p:cNvPr>
          <p:cNvGraphicFramePr>
            <a:graphicFrameLocks noChangeAspect="1"/>
          </p:cNvGraphicFramePr>
          <p:nvPr userDrawn="1">
            <p:custDataLst>
              <p:tags r:id="rId1"/>
            </p:custDataLst>
            <p:extLst>
              <p:ext uri="{D42A27DB-BD31-4B8C-83A1-F6EECF244321}">
                <p14:modId xmlns:p14="http://schemas.microsoft.com/office/powerpoint/2010/main" val="40258610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95B6287E-4A4F-4439-B422-A23539B268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43168385-808A-40CF-ACBB-25E2FEB39C95}"/>
              </a:ext>
            </a:extLst>
          </p:cNvPr>
          <p:cNvSpPr>
            <a:spLocks noGrp="1"/>
          </p:cNvSpPr>
          <p:nvPr>
            <p:ph type="pic" sz="quarter" idx="13"/>
          </p:nvPr>
        </p:nvSpPr>
        <p:spPr>
          <a:xfrm>
            <a:off x="0" y="1700213"/>
            <a:ext cx="6781800" cy="4452937"/>
          </a:xfrm>
          <a:solidFill>
            <a:schemeClr val="bg2">
              <a:lumMod val="20000"/>
              <a:lumOff val="80000"/>
            </a:schemeClr>
          </a:solidFill>
        </p:spPr>
        <p:txBody>
          <a:bodyPr>
            <a:noAutofit/>
          </a:bodyPr>
          <a:lstStyle>
            <a:lvl1pPr>
              <a:defRPr>
                <a:solidFill>
                  <a:schemeClr val="bg1"/>
                </a:solidFill>
              </a:defRPr>
            </a:lvl1pPr>
          </a:lstStyle>
          <a:p>
            <a:r>
              <a:rPr lang="en-US"/>
              <a:t>Click icon to add picture</a:t>
            </a:r>
            <a:endParaRPr lang="en-US" dirty="0"/>
          </a:p>
        </p:txBody>
      </p:sp>
      <p:sp>
        <p:nvSpPr>
          <p:cNvPr id="10" name="Textplatzhalter 9">
            <a:extLst>
              <a:ext uri="{FF2B5EF4-FFF2-40B4-BE49-F238E27FC236}">
                <a16:creationId xmlns:a16="http://schemas.microsoft.com/office/drawing/2014/main" id="{959FA541-8597-4991-9A2A-D86D39840ED3}"/>
              </a:ext>
            </a:extLst>
          </p:cNvPr>
          <p:cNvSpPr>
            <a:spLocks noGrp="1"/>
          </p:cNvSpPr>
          <p:nvPr>
            <p:ph type="body" sz="quarter" idx="14"/>
          </p:nvPr>
        </p:nvSpPr>
        <p:spPr>
          <a:xfrm>
            <a:off x="6275388" y="3149600"/>
            <a:ext cx="5916612" cy="2176723"/>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lstStyle>
            <a:lvl1pPr>
              <a:lnSpc>
                <a:spcPct val="110000"/>
              </a:lnSpc>
              <a:spcAft>
                <a:spcPts val="0"/>
              </a:spcAft>
              <a:defRPr sz="3200" b="0">
                <a:solidFill>
                  <a:schemeClr val="bg1"/>
                </a:solidFill>
                <a:latin typeface="+mn-lt"/>
              </a:defRPr>
            </a:lvl1pPr>
            <a:lvl2pPr>
              <a:lnSpc>
                <a:spcPts val="3520"/>
              </a:lnSpc>
              <a:spcAft>
                <a:spcPts val="1600"/>
              </a:spcAft>
              <a:defRPr sz="4160" b="1">
                <a:solidFill>
                  <a:schemeClr val="bg1"/>
                </a:solidFill>
                <a:latin typeface="Frutiger LT Com 75 Black" panose="020B0A03040504030204" pitchFamily="34" charset="0"/>
              </a:defRPr>
            </a:lvl2pPr>
            <a:lvl3pPr>
              <a:lnSpc>
                <a:spcPct val="110000"/>
              </a:lnSpc>
              <a:defRPr sz="1600">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Titel 1">
            <a:extLst>
              <a:ext uri="{FF2B5EF4-FFF2-40B4-BE49-F238E27FC236}">
                <a16:creationId xmlns:a16="http://schemas.microsoft.com/office/drawing/2014/main" id="{9CEB97AB-0648-4C20-81AF-315192BBB0AA}"/>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id="{8349B4F5-3985-40FA-BB6F-4069C03E55EE}"/>
              </a:ext>
            </a:extLst>
          </p:cNvPr>
          <p:cNvSpPr>
            <a:spLocks noGrp="1"/>
          </p:cNvSpPr>
          <p:nvPr>
            <p:ph type="body" sz="quarter" idx="18" hasCustomPrompt="1"/>
          </p:nvPr>
        </p:nvSpPr>
        <p:spPr>
          <a:xfrm>
            <a:off x="479425" y="778321"/>
            <a:ext cx="11233150" cy="319318"/>
          </a:xfrm>
        </p:spPr>
        <p:txBody>
          <a:bodyPr/>
          <a:lstStyle>
            <a:lvl1pPr>
              <a:defRPr sz="2000" b="0">
                <a:solidFill>
                  <a:schemeClr val="accent2"/>
                </a:solidFill>
                <a:latin typeface="+mn-lt"/>
              </a:defRPr>
            </a:lvl1pPr>
            <a:lvl2pPr>
              <a:defRPr sz="2400" b="1"/>
            </a:lvl2pPr>
            <a:lvl3pPr>
              <a:defRPr sz="2400" b="1"/>
            </a:lvl3pPr>
            <a:lvl4pPr>
              <a:defRPr sz="2400" b="1"/>
            </a:lvl4pPr>
            <a:lvl5pPr>
              <a:defRPr sz="2400" b="1"/>
            </a:lvl5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3" name="Datumsplatzhalter 2">
            <a:extLst>
              <a:ext uri="{FF2B5EF4-FFF2-40B4-BE49-F238E27FC236}">
                <a16:creationId xmlns:a16="http://schemas.microsoft.com/office/drawing/2014/main" id="{2A3432A0-F513-4930-BCD5-B4BD00DAAEF3}"/>
              </a:ext>
            </a:extLst>
          </p:cNvPr>
          <p:cNvSpPr>
            <a:spLocks noGrp="1"/>
          </p:cNvSpPr>
          <p:nvPr>
            <p:ph type="dt" sz="half" idx="19"/>
          </p:nvPr>
        </p:nvSpPr>
        <p:spPr/>
        <p:txBody>
          <a:bodyPr/>
          <a:lstStyle/>
          <a:p>
            <a:fld id="{46BCA922-E6D6-4853-BE81-53B0DD11C95A}" type="datetime1">
              <a:rPr lang="de-DE" noProof="0" smtClean="0"/>
              <a:t>30.06.2023</a:t>
            </a:fld>
            <a:endParaRPr lang="de-DE" noProof="0" dirty="0"/>
          </a:p>
        </p:txBody>
      </p:sp>
      <p:sp>
        <p:nvSpPr>
          <p:cNvPr id="4" name="Fußzeilenplatzhalter 3">
            <a:extLst>
              <a:ext uri="{FF2B5EF4-FFF2-40B4-BE49-F238E27FC236}">
                <a16:creationId xmlns:a16="http://schemas.microsoft.com/office/drawing/2014/main" id="{7728DD29-2A8B-4A4D-A7BC-8DCCFF504368}"/>
              </a:ext>
            </a:extLst>
          </p:cNvPr>
          <p:cNvSpPr>
            <a:spLocks noGrp="1"/>
          </p:cNvSpPr>
          <p:nvPr>
            <p:ph type="ftr" sz="quarter" idx="20"/>
          </p:nvPr>
        </p:nvSpPr>
        <p:spPr/>
        <p:txBody>
          <a:bodyPr/>
          <a:lstStyle/>
          <a:p>
            <a:r>
              <a:rPr lang="de-DE" noProof="0"/>
              <a:t>© Fraunhofer IPT/WZL der RWTH Aachen</a:t>
            </a:r>
            <a:endParaRPr lang="de-DE" noProof="0" dirty="0"/>
          </a:p>
        </p:txBody>
      </p:sp>
      <p:sp>
        <p:nvSpPr>
          <p:cNvPr id="7" name="Foliennummernplatzhalter 6">
            <a:extLst>
              <a:ext uri="{FF2B5EF4-FFF2-40B4-BE49-F238E27FC236}">
                <a16:creationId xmlns:a16="http://schemas.microsoft.com/office/drawing/2014/main" id="{FB0E97B0-79E4-4EE2-931A-53B30FA4703B}"/>
              </a:ext>
            </a:extLst>
          </p:cNvPr>
          <p:cNvSpPr>
            <a:spLocks noGrp="1"/>
          </p:cNvSpPr>
          <p:nvPr>
            <p:ph type="sldNum" sz="quarter" idx="21"/>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229406388"/>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apiteltrenner – Beschreibung mit Bi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5B6287E-4A4F-4439-B422-A23539B2685C}"/>
              </a:ext>
            </a:extLst>
          </p:cNvPr>
          <p:cNvGraphicFramePr>
            <a:graphicFrameLocks noChangeAspect="1"/>
          </p:cNvGraphicFramePr>
          <p:nvPr userDrawn="1">
            <p:custDataLst>
              <p:tags r:id="rId1"/>
            </p:custDataLst>
            <p:extLst>
              <p:ext uri="{D42A27DB-BD31-4B8C-83A1-F6EECF244321}">
                <p14:modId xmlns:p14="http://schemas.microsoft.com/office/powerpoint/2010/main" val="1345486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95B6287E-4A4F-4439-B422-A23539B268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43168385-808A-40CF-ACBB-25E2FEB39C95}"/>
              </a:ext>
            </a:extLst>
          </p:cNvPr>
          <p:cNvSpPr>
            <a:spLocks noGrp="1"/>
          </p:cNvSpPr>
          <p:nvPr>
            <p:ph type="pic" sz="quarter" idx="13"/>
          </p:nvPr>
        </p:nvSpPr>
        <p:spPr>
          <a:xfrm>
            <a:off x="479424" y="1700213"/>
            <a:ext cx="6315075" cy="4284662"/>
          </a:xfrm>
          <a:solidFill>
            <a:schemeClr val="bg2">
              <a:lumMod val="20000"/>
              <a:lumOff val="80000"/>
            </a:schemeClr>
          </a:solidFill>
        </p:spPr>
        <p:txBody>
          <a:bodyPr>
            <a:noAutofit/>
          </a:bodyPr>
          <a:lstStyle>
            <a:lvl1pPr>
              <a:defRPr>
                <a:solidFill>
                  <a:schemeClr val="bg1"/>
                </a:solidFill>
              </a:defRPr>
            </a:lvl1pPr>
          </a:lstStyle>
          <a:p>
            <a:r>
              <a:rPr lang="en-US"/>
              <a:t>Click icon to add picture</a:t>
            </a:r>
          </a:p>
        </p:txBody>
      </p:sp>
      <p:sp>
        <p:nvSpPr>
          <p:cNvPr id="10" name="Textplatzhalter 9">
            <a:extLst>
              <a:ext uri="{FF2B5EF4-FFF2-40B4-BE49-F238E27FC236}">
                <a16:creationId xmlns:a16="http://schemas.microsoft.com/office/drawing/2014/main" id="{959FA541-8597-4991-9A2A-D86D39840ED3}"/>
              </a:ext>
            </a:extLst>
          </p:cNvPr>
          <p:cNvSpPr>
            <a:spLocks noGrp="1"/>
          </p:cNvSpPr>
          <p:nvPr>
            <p:ph type="body" sz="quarter" idx="14" hasCustomPrompt="1"/>
          </p:nvPr>
        </p:nvSpPr>
        <p:spPr>
          <a:xfrm>
            <a:off x="6275388" y="3149600"/>
            <a:ext cx="5916612" cy="1757057"/>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lstStyle>
            <a:lvl1pPr>
              <a:lnSpc>
                <a:spcPct val="110000"/>
              </a:lnSpc>
              <a:spcAft>
                <a:spcPts val="0"/>
              </a:spcAft>
              <a:defRPr sz="2000" b="1">
                <a:solidFill>
                  <a:schemeClr val="bg1"/>
                </a:solidFill>
              </a:defRPr>
            </a:lvl1pPr>
            <a:lvl2pPr>
              <a:lnSpc>
                <a:spcPts val="2420"/>
              </a:lnSpc>
              <a:spcAft>
                <a:spcPts val="1000"/>
              </a:spcAft>
              <a:defRPr sz="2860" b="1">
                <a:solidFill>
                  <a:schemeClr val="bg1"/>
                </a:solidFill>
                <a:latin typeface="Frutiger LT Com 75 Black" panose="020B0A03040504030204" pitchFamily="34" charset="0"/>
              </a:defRPr>
            </a:lvl2pPr>
            <a:lvl3pPr>
              <a:lnSpc>
                <a:spcPct val="110000"/>
              </a:lnSpc>
              <a:defRPr sz="1600" b="0">
                <a:solidFill>
                  <a:schemeClr val="bg1"/>
                </a:solidFill>
                <a:latin typeface="+mn-lt"/>
              </a:defRPr>
            </a:lvl3pPr>
            <a:lvl4pPr>
              <a:defRPr>
                <a:solidFill>
                  <a:schemeClr val="bg1"/>
                </a:solidFill>
              </a:defRPr>
            </a:lvl4pPr>
            <a:lvl5pPr>
              <a:defRPr>
                <a:solidFill>
                  <a:schemeClr val="bg1"/>
                </a:solidFill>
              </a:defRPr>
            </a:lvl5pPr>
          </a:lstStyle>
          <a:p>
            <a:pPr lvl="0"/>
            <a:r>
              <a:rPr lang="de-DE" dirty="0"/>
              <a:t>Headline, </a:t>
            </a:r>
            <a:r>
              <a:rPr lang="de-DE"/>
              <a:t>Frutiger Bd </a:t>
            </a:r>
            <a:r>
              <a:rPr lang="de-DE" dirty="0"/>
              <a:t>20 </a:t>
            </a:r>
            <a:r>
              <a:rPr lang="de-DE" dirty="0" err="1"/>
              <a:t>pt</a:t>
            </a:r>
            <a:endParaRPr lang="de-DE" dirty="0"/>
          </a:p>
          <a:p>
            <a:pPr lvl="1"/>
            <a:r>
              <a:rPr lang="de-DE" dirty="0"/>
              <a:t>—</a:t>
            </a:r>
          </a:p>
          <a:p>
            <a:pPr lvl="2"/>
            <a:r>
              <a:rPr lang="de-DE" dirty="0"/>
              <a:t>Frutiger LT </a:t>
            </a:r>
            <a:r>
              <a:rPr lang="de-DE" err="1"/>
              <a:t>Com</a:t>
            </a:r>
            <a:r>
              <a:rPr lang="de-DE"/>
              <a:t> Lt </a:t>
            </a:r>
            <a:r>
              <a:rPr lang="de-DE" dirty="0"/>
              <a:t>16 </a:t>
            </a:r>
            <a:r>
              <a:rPr lang="de-DE" dirty="0" err="1"/>
              <a:t>pt</a:t>
            </a:r>
            <a:r>
              <a:rPr lang="de-DE" dirty="0"/>
              <a:t> </a:t>
            </a:r>
          </a:p>
        </p:txBody>
      </p:sp>
      <p:sp>
        <p:nvSpPr>
          <p:cNvPr id="2" name="Titel 1">
            <a:extLst>
              <a:ext uri="{FF2B5EF4-FFF2-40B4-BE49-F238E27FC236}">
                <a16:creationId xmlns:a16="http://schemas.microsoft.com/office/drawing/2014/main" id="{9CEB97AB-0648-4C20-81AF-315192BBB0AA}"/>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1600B162-5CE1-4081-9F76-7824B5C17191}"/>
              </a:ext>
            </a:extLst>
          </p:cNvPr>
          <p:cNvSpPr>
            <a:spLocks noGrp="1"/>
          </p:cNvSpPr>
          <p:nvPr>
            <p:ph type="body" sz="quarter" idx="18" hasCustomPrompt="1"/>
          </p:nvPr>
        </p:nvSpPr>
        <p:spPr>
          <a:xfrm>
            <a:off x="479425" y="778321"/>
            <a:ext cx="11233150" cy="318933"/>
          </a:xfrm>
        </p:spPr>
        <p:txBody>
          <a:bodyPr/>
          <a:lstStyle>
            <a:lvl1pPr>
              <a:defRPr sz="2000" b="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3" name="Datumsplatzhalter 2">
            <a:extLst>
              <a:ext uri="{FF2B5EF4-FFF2-40B4-BE49-F238E27FC236}">
                <a16:creationId xmlns:a16="http://schemas.microsoft.com/office/drawing/2014/main" id="{109C7DF2-26E3-41FC-BBA4-D04F3C8A789B}"/>
              </a:ext>
            </a:extLst>
          </p:cNvPr>
          <p:cNvSpPr>
            <a:spLocks noGrp="1"/>
          </p:cNvSpPr>
          <p:nvPr>
            <p:ph type="dt" sz="half" idx="19"/>
          </p:nvPr>
        </p:nvSpPr>
        <p:spPr/>
        <p:txBody>
          <a:bodyPr/>
          <a:lstStyle/>
          <a:p>
            <a:fld id="{498B6779-D470-418B-A2F6-ADB72D8AC99A}" type="datetime1">
              <a:rPr lang="de-DE" noProof="0" smtClean="0"/>
              <a:t>30.06.2023</a:t>
            </a:fld>
            <a:endParaRPr lang="de-DE" noProof="0" dirty="0"/>
          </a:p>
        </p:txBody>
      </p:sp>
      <p:sp>
        <p:nvSpPr>
          <p:cNvPr id="5" name="Fußzeilenplatzhalter 4">
            <a:extLst>
              <a:ext uri="{FF2B5EF4-FFF2-40B4-BE49-F238E27FC236}">
                <a16:creationId xmlns:a16="http://schemas.microsoft.com/office/drawing/2014/main" id="{882DDE9E-9713-44C6-8C76-61BAF975C2F9}"/>
              </a:ext>
            </a:extLst>
          </p:cNvPr>
          <p:cNvSpPr>
            <a:spLocks noGrp="1"/>
          </p:cNvSpPr>
          <p:nvPr>
            <p:ph type="ftr" sz="quarter" idx="20"/>
          </p:nvPr>
        </p:nvSpPr>
        <p:spPr/>
        <p:txBody>
          <a:bodyPr/>
          <a:lstStyle/>
          <a:p>
            <a:r>
              <a:rPr lang="de-DE" noProof="0"/>
              <a:t>© Fraunhofer IPT/WZL der RWTH Aachen</a:t>
            </a:r>
            <a:endParaRPr lang="de-DE" noProof="0" dirty="0"/>
          </a:p>
        </p:txBody>
      </p:sp>
      <p:sp>
        <p:nvSpPr>
          <p:cNvPr id="7" name="Foliennummernplatzhalter 6">
            <a:extLst>
              <a:ext uri="{FF2B5EF4-FFF2-40B4-BE49-F238E27FC236}">
                <a16:creationId xmlns:a16="http://schemas.microsoft.com/office/drawing/2014/main" id="{AA6C6CE5-B69A-4AFB-BE84-FD1E0C292281}"/>
              </a:ext>
            </a:extLst>
          </p:cNvPr>
          <p:cNvSpPr>
            <a:spLocks noGrp="1"/>
          </p:cNvSpPr>
          <p:nvPr>
            <p:ph type="sldNum" sz="quarter" idx="21"/>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3644467010"/>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pitelfolie mit Beschreibung 1">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0388276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Grafik 7">
            <a:extLst>
              <a:ext uri="{FF2B5EF4-FFF2-40B4-BE49-F238E27FC236}">
                <a16:creationId xmlns:a16="http://schemas.microsoft.com/office/drawing/2014/main" id="{7355B916-F5BD-44FA-A46A-0DDC6C436E8F}"/>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10278"/>
          <a:stretch/>
        </p:blipFill>
        <p:spPr>
          <a:xfrm>
            <a:off x="1" y="1"/>
            <a:ext cx="12192000" cy="615315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8198" y="1999174"/>
            <a:ext cx="7346583" cy="1731243"/>
          </a:xfrm>
          <a:noFill/>
        </p:spPr>
        <p:txBody>
          <a:bodyPr wrap="square" lIns="0" tIns="0" rIns="0" bIns="0" anchor="t">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1">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dirty="0"/>
              <a:t>00</a:t>
            </a:r>
          </a:p>
          <a:p>
            <a:pPr lvl="1"/>
            <a:r>
              <a:rPr lang="de-DE" dirty="0"/>
              <a:t>—</a:t>
            </a:r>
          </a:p>
          <a:p>
            <a:pPr lvl="2"/>
            <a:r>
              <a:rPr lang="de-DE" dirty="0"/>
              <a:t>Headline, Frutiger LT </a:t>
            </a:r>
            <a:r>
              <a:rPr lang="de-DE" err="1"/>
              <a:t>Com</a:t>
            </a:r>
            <a:r>
              <a:rPr lang="de-DE"/>
              <a:t> Lt</a:t>
            </a:r>
            <a:r>
              <a:rPr lang="de-DE" dirty="0"/>
              <a:t>, </a:t>
            </a:r>
            <a:br>
              <a:rPr lang="de-DE" dirty="0"/>
            </a:br>
            <a:r>
              <a:rPr lang="de-DE" dirty="0"/>
              <a:t>32 </a:t>
            </a:r>
            <a:r>
              <a:rPr lang="de-DE" dirty="0" err="1"/>
              <a:t>pt</a:t>
            </a:r>
            <a:endParaRPr lang="de-DE" dirty="0"/>
          </a:p>
        </p:txBody>
      </p:sp>
      <p:sp>
        <p:nvSpPr>
          <p:cNvPr id="2" name="Datumsplatzhalter 1">
            <a:extLst>
              <a:ext uri="{FF2B5EF4-FFF2-40B4-BE49-F238E27FC236}">
                <a16:creationId xmlns:a16="http://schemas.microsoft.com/office/drawing/2014/main" id="{995B9307-B714-4F6E-A2FC-68DD27444FCD}"/>
              </a:ext>
            </a:extLst>
          </p:cNvPr>
          <p:cNvSpPr>
            <a:spLocks noGrp="1"/>
          </p:cNvSpPr>
          <p:nvPr>
            <p:ph type="dt" sz="half" idx="12"/>
          </p:nvPr>
        </p:nvSpPr>
        <p:spPr/>
        <p:txBody>
          <a:bodyPr/>
          <a:lstStyle/>
          <a:p>
            <a:fld id="{EFF24F4D-C744-4C72-8C3B-7AA8FCE186FB}" type="datetime1">
              <a:rPr lang="de-DE" noProof="0" smtClean="0"/>
              <a:t>30.06.2023</a:t>
            </a:fld>
            <a:endParaRPr lang="de-DE" noProof="0" dirty="0"/>
          </a:p>
        </p:txBody>
      </p:sp>
      <p:sp>
        <p:nvSpPr>
          <p:cNvPr id="3" name="Fußzeilenplatzhalter 2">
            <a:extLst>
              <a:ext uri="{FF2B5EF4-FFF2-40B4-BE49-F238E27FC236}">
                <a16:creationId xmlns:a16="http://schemas.microsoft.com/office/drawing/2014/main" id="{4B0E546C-CA1A-4085-B98B-53E34E1FDA06}"/>
              </a:ext>
            </a:extLst>
          </p:cNvPr>
          <p:cNvSpPr>
            <a:spLocks noGrp="1"/>
          </p:cNvSpPr>
          <p:nvPr>
            <p:ph type="ftr" sz="quarter" idx="13"/>
          </p:nvPr>
        </p:nvSpPr>
        <p:spPr/>
        <p:txBody>
          <a:bodyPr/>
          <a:lstStyle/>
          <a:p>
            <a:r>
              <a:rPr lang="de-DE" noProof="0"/>
              <a:t>© Fraunhofer IPT/WZL der RWTH Aachen</a:t>
            </a:r>
            <a:endParaRPr lang="de-DE" noProof="0" dirty="0"/>
          </a:p>
        </p:txBody>
      </p:sp>
      <p:sp>
        <p:nvSpPr>
          <p:cNvPr id="4" name="Foliennummernplatzhalter 3">
            <a:extLst>
              <a:ext uri="{FF2B5EF4-FFF2-40B4-BE49-F238E27FC236}">
                <a16:creationId xmlns:a16="http://schemas.microsoft.com/office/drawing/2014/main" id="{0E55CE55-FB14-4252-8735-FF4916096C86}"/>
              </a:ext>
            </a:extLst>
          </p:cNvPr>
          <p:cNvSpPr>
            <a:spLocks noGrp="1"/>
          </p:cNvSpPr>
          <p:nvPr>
            <p:ph type="sldNum" sz="quarter" idx="14"/>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242262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elfolie mit Beschreibung 2">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2461676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4" name="Grafik 13">
            <a:extLst>
              <a:ext uri="{FF2B5EF4-FFF2-40B4-BE49-F238E27FC236}">
                <a16:creationId xmlns:a16="http://schemas.microsoft.com/office/drawing/2014/main" id="{6B89D7C3-6348-44ED-84FD-9C88687DD027}"/>
              </a:ext>
            </a:extLst>
          </p:cNvPr>
          <p:cNvPicPr>
            <a:picLocks noChangeAspect="1"/>
          </p:cNvPicPr>
          <p:nvPr userDrawn="1"/>
        </p:nvPicPr>
        <p:blipFill rotWithShape="1">
          <a:blip r:embed="rId5"/>
          <a:srcRect b="10278"/>
          <a:stretch/>
        </p:blipFill>
        <p:spPr>
          <a:xfrm>
            <a:off x="0" y="1"/>
            <a:ext cx="12192000" cy="615315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8198" y="1999174"/>
            <a:ext cx="7346585" cy="1731243"/>
          </a:xfrm>
          <a:noFill/>
        </p:spPr>
        <p:txBody>
          <a:bodyPr wrap="square" lIns="0" tIns="0" rIns="0" bIns="0" anchor="t">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1">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dirty="0"/>
              <a:t>00</a:t>
            </a:r>
          </a:p>
          <a:p>
            <a:pPr lvl="1"/>
            <a:r>
              <a:rPr lang="de-DE" dirty="0"/>
              <a:t>—</a:t>
            </a:r>
          </a:p>
          <a:p>
            <a:pPr lvl="2"/>
            <a:r>
              <a:rPr lang="de-DE" dirty="0"/>
              <a:t>Headline, Frutiger LT </a:t>
            </a:r>
            <a:r>
              <a:rPr lang="de-DE" err="1"/>
              <a:t>Com</a:t>
            </a:r>
            <a:r>
              <a:rPr lang="de-DE"/>
              <a:t> Lt</a:t>
            </a:r>
            <a:r>
              <a:rPr lang="de-DE" dirty="0"/>
              <a:t>, </a:t>
            </a:r>
            <a:br>
              <a:rPr lang="de-DE" dirty="0"/>
            </a:br>
            <a:r>
              <a:rPr lang="de-DE" dirty="0"/>
              <a:t>32 </a:t>
            </a:r>
            <a:r>
              <a:rPr lang="de-DE" dirty="0" err="1"/>
              <a:t>pt</a:t>
            </a:r>
            <a:endParaRPr lang="de-DE" dirty="0"/>
          </a:p>
        </p:txBody>
      </p:sp>
      <p:sp>
        <p:nvSpPr>
          <p:cNvPr id="2" name="Datumsplatzhalter 1">
            <a:extLst>
              <a:ext uri="{FF2B5EF4-FFF2-40B4-BE49-F238E27FC236}">
                <a16:creationId xmlns:a16="http://schemas.microsoft.com/office/drawing/2014/main" id="{9D065BA7-85F8-4EE9-B742-24693D51D89F}"/>
              </a:ext>
            </a:extLst>
          </p:cNvPr>
          <p:cNvSpPr>
            <a:spLocks noGrp="1"/>
          </p:cNvSpPr>
          <p:nvPr>
            <p:ph type="dt" sz="half" idx="12"/>
          </p:nvPr>
        </p:nvSpPr>
        <p:spPr/>
        <p:txBody>
          <a:bodyPr/>
          <a:lstStyle/>
          <a:p>
            <a:fld id="{84823FE6-EF28-4DD6-8EAF-6393554C2F9B}" type="datetime1">
              <a:rPr lang="de-DE" noProof="0" smtClean="0"/>
              <a:t>30.06.2023</a:t>
            </a:fld>
            <a:endParaRPr lang="de-DE" noProof="0" dirty="0"/>
          </a:p>
        </p:txBody>
      </p:sp>
      <p:sp>
        <p:nvSpPr>
          <p:cNvPr id="3" name="Fußzeilenplatzhalter 2">
            <a:extLst>
              <a:ext uri="{FF2B5EF4-FFF2-40B4-BE49-F238E27FC236}">
                <a16:creationId xmlns:a16="http://schemas.microsoft.com/office/drawing/2014/main" id="{A3A42444-18F6-4DEB-8F09-69EB8CDC5A9F}"/>
              </a:ext>
            </a:extLst>
          </p:cNvPr>
          <p:cNvSpPr>
            <a:spLocks noGrp="1"/>
          </p:cNvSpPr>
          <p:nvPr>
            <p:ph type="ftr" sz="quarter" idx="13"/>
          </p:nvPr>
        </p:nvSpPr>
        <p:spPr/>
        <p:txBody>
          <a:bodyPr/>
          <a:lstStyle/>
          <a:p>
            <a:r>
              <a:rPr lang="de-DE" noProof="0"/>
              <a:t>© Fraunhofer IPT/WZL der RWTH Aachen</a:t>
            </a:r>
            <a:endParaRPr lang="de-DE" noProof="0" dirty="0"/>
          </a:p>
        </p:txBody>
      </p:sp>
      <p:sp>
        <p:nvSpPr>
          <p:cNvPr id="4" name="Foliennummernplatzhalter 3">
            <a:extLst>
              <a:ext uri="{FF2B5EF4-FFF2-40B4-BE49-F238E27FC236}">
                <a16:creationId xmlns:a16="http://schemas.microsoft.com/office/drawing/2014/main" id="{4FF9E246-7B08-4017-9C02-690D30876177}"/>
              </a:ext>
            </a:extLst>
          </p:cNvPr>
          <p:cNvSpPr>
            <a:spLocks noGrp="1"/>
          </p:cNvSpPr>
          <p:nvPr>
            <p:ph type="sldNum" sz="quarter" idx="14"/>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4188228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 2 Spalten">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2038186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594FD133-02A3-4CCE-886B-5D61839C10ED}"/>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id="{7A89D932-8DCF-4ABE-8120-3CC2C601E53E}"/>
              </a:ext>
            </a:extLst>
          </p:cNvPr>
          <p:cNvSpPr>
            <a:spLocks noGrp="1"/>
          </p:cNvSpPr>
          <p:nvPr>
            <p:ph type="body" sz="quarter" idx="14" hasCustomPrompt="1"/>
          </p:nvPr>
        </p:nvSpPr>
        <p:spPr>
          <a:xfrm>
            <a:off x="478199" y="1703388"/>
            <a:ext cx="5437188"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id="{77715D3E-BD63-49BD-96CA-087D6CFC2D25}"/>
              </a:ext>
            </a:extLst>
          </p:cNvPr>
          <p:cNvSpPr>
            <a:spLocks noGrp="1"/>
          </p:cNvSpPr>
          <p:nvPr>
            <p:ph type="body" sz="quarter" idx="15" hasCustomPrompt="1"/>
          </p:nvPr>
        </p:nvSpPr>
        <p:spPr>
          <a:xfrm>
            <a:off x="6275388" y="1703388"/>
            <a:ext cx="5437187"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502B98C0-CD3B-4858-9EBF-1ABA8A5F4851}"/>
              </a:ext>
            </a:extLst>
          </p:cNvPr>
          <p:cNvSpPr>
            <a:spLocks noGrp="1"/>
          </p:cNvSpPr>
          <p:nvPr>
            <p:ph type="dt" sz="half" idx="16"/>
          </p:nvPr>
        </p:nvSpPr>
        <p:spPr/>
        <p:txBody>
          <a:bodyPr/>
          <a:lstStyle/>
          <a:p>
            <a:fld id="{51A2DA5F-35A5-485A-830E-590B0FBCEAFB}" type="datetime1">
              <a:rPr lang="de-DE" noProof="0" smtClean="0"/>
              <a:t>30.06.2023</a:t>
            </a:fld>
            <a:endParaRPr lang="de-DE" noProof="0" dirty="0"/>
          </a:p>
        </p:txBody>
      </p:sp>
      <p:sp>
        <p:nvSpPr>
          <p:cNvPr id="6" name="Fußzeilenplatzhalter 5">
            <a:extLst>
              <a:ext uri="{FF2B5EF4-FFF2-40B4-BE49-F238E27FC236}">
                <a16:creationId xmlns:a16="http://schemas.microsoft.com/office/drawing/2014/main" id="{0A9339C1-56D0-4552-B568-77AAE6F881E8}"/>
              </a:ext>
            </a:extLst>
          </p:cNvPr>
          <p:cNvSpPr>
            <a:spLocks noGrp="1"/>
          </p:cNvSpPr>
          <p:nvPr>
            <p:ph type="ftr" sz="quarter" idx="17"/>
          </p:nvPr>
        </p:nvSpPr>
        <p:spPr/>
        <p:txBody>
          <a:bodyPr/>
          <a:lstStyle/>
          <a:p>
            <a:r>
              <a:rPr lang="de-DE" noProof="0"/>
              <a:t>© Fraunhofer IPT/WZL der RWTH Aachen</a:t>
            </a:r>
            <a:endParaRPr lang="de-DE" noProof="0" dirty="0"/>
          </a:p>
        </p:txBody>
      </p:sp>
      <p:sp>
        <p:nvSpPr>
          <p:cNvPr id="12" name="Foliennummernplatzhalter 11">
            <a:extLst>
              <a:ext uri="{FF2B5EF4-FFF2-40B4-BE49-F238E27FC236}">
                <a16:creationId xmlns:a16="http://schemas.microsoft.com/office/drawing/2014/main" id="{5C5B5A5E-5260-4ADB-9A78-B7522733BFDA}"/>
              </a:ext>
            </a:extLst>
          </p:cNvPr>
          <p:cNvSpPr>
            <a:spLocks noGrp="1"/>
          </p:cNvSpPr>
          <p:nvPr>
            <p:ph type="sldNum" sz="quarter" idx="18"/>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3088209911"/>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 3 Spalten">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19BFEDD4-0A61-4DAA-847E-5542C0836BF5}"/>
              </a:ext>
            </a:extLst>
          </p:cNvPr>
          <p:cNvGraphicFramePr>
            <a:graphicFrameLocks noChangeAspect="1"/>
          </p:cNvGraphicFramePr>
          <p:nvPr userDrawn="1">
            <p:custDataLst>
              <p:tags r:id="rId1"/>
            </p:custDataLst>
            <p:extLst>
              <p:ext uri="{D42A27DB-BD31-4B8C-83A1-F6EECF244321}">
                <p14:modId xmlns:p14="http://schemas.microsoft.com/office/powerpoint/2010/main" val="18152085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19BFEDD4-0A61-4DAA-847E-5542C0836B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841153CC-8B9B-4F23-A87D-CDC7D540D2D7}"/>
              </a:ext>
            </a:extLst>
          </p:cNvPr>
          <p:cNvSpPr>
            <a:spLocks noGrp="1"/>
          </p:cNvSpPr>
          <p:nvPr>
            <p:ph type="body" sz="quarter" idx="13" hasCustomPrompt="1"/>
          </p:nvPr>
        </p:nvSpPr>
        <p:spPr>
          <a:xfrm>
            <a:off x="479425" y="778321"/>
            <a:ext cx="11233150" cy="319318"/>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id="{5AAA71AE-8A22-4F1C-8598-F96615B924D7}"/>
              </a:ext>
            </a:extLst>
          </p:cNvPr>
          <p:cNvSpPr>
            <a:spLocks noGrp="1"/>
          </p:cNvSpPr>
          <p:nvPr>
            <p:ph type="body" sz="quarter" idx="14" hasCustomPrompt="1"/>
          </p:nvPr>
        </p:nvSpPr>
        <p:spPr>
          <a:xfrm>
            <a:off x="478199" y="1703388"/>
            <a:ext cx="349250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id="{6F587FD1-7E1D-43C5-AEEB-11FB82BEE617}"/>
              </a:ext>
            </a:extLst>
          </p:cNvPr>
          <p:cNvSpPr>
            <a:spLocks noGrp="1"/>
          </p:cNvSpPr>
          <p:nvPr>
            <p:ph type="body" sz="quarter" idx="15" hasCustomPrompt="1"/>
          </p:nvPr>
        </p:nvSpPr>
        <p:spPr>
          <a:xfrm>
            <a:off x="4332288" y="1703388"/>
            <a:ext cx="3492500" cy="2640595"/>
          </a:xfrm>
        </p:spPr>
        <p:txBody>
          <a:bodyPr/>
          <a:lstStyle>
            <a:lvl9pPr>
              <a:buAutoNum type="arabicPeriod"/>
              <a:defRPr/>
            </a:lvl9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3" name="Textplatzhalter 12">
            <a:extLst>
              <a:ext uri="{FF2B5EF4-FFF2-40B4-BE49-F238E27FC236}">
                <a16:creationId xmlns:a16="http://schemas.microsoft.com/office/drawing/2014/main" id="{2D288D47-B1E2-4566-B8EC-6D108A695254}"/>
              </a:ext>
            </a:extLst>
          </p:cNvPr>
          <p:cNvSpPr>
            <a:spLocks noGrp="1"/>
          </p:cNvSpPr>
          <p:nvPr>
            <p:ph type="body" sz="quarter" idx="16" hasCustomPrompt="1"/>
          </p:nvPr>
        </p:nvSpPr>
        <p:spPr>
          <a:xfrm>
            <a:off x="8220075" y="1703388"/>
            <a:ext cx="3492500" cy="274002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D2C97856-E56E-4A7B-9E6B-645BE57712DA}"/>
              </a:ext>
            </a:extLst>
          </p:cNvPr>
          <p:cNvSpPr>
            <a:spLocks noGrp="1"/>
          </p:cNvSpPr>
          <p:nvPr>
            <p:ph type="dt" sz="half" idx="17"/>
          </p:nvPr>
        </p:nvSpPr>
        <p:spPr/>
        <p:txBody>
          <a:bodyPr/>
          <a:lstStyle/>
          <a:p>
            <a:fld id="{9DBFCB38-B327-453F-9454-75FB517D41D3}" type="datetime1">
              <a:rPr lang="de-DE" noProof="0" smtClean="0"/>
              <a:t>30.06.2023</a:t>
            </a:fld>
            <a:endParaRPr lang="de-DE" noProof="0" dirty="0"/>
          </a:p>
        </p:txBody>
      </p:sp>
      <p:sp>
        <p:nvSpPr>
          <p:cNvPr id="6" name="Fußzeilenplatzhalter 5">
            <a:extLst>
              <a:ext uri="{FF2B5EF4-FFF2-40B4-BE49-F238E27FC236}">
                <a16:creationId xmlns:a16="http://schemas.microsoft.com/office/drawing/2014/main" id="{4167E4E3-ED26-4131-9FAE-8897857FA6CA}"/>
              </a:ext>
            </a:extLst>
          </p:cNvPr>
          <p:cNvSpPr>
            <a:spLocks noGrp="1"/>
          </p:cNvSpPr>
          <p:nvPr>
            <p:ph type="ftr" sz="quarter" idx="18"/>
          </p:nvPr>
        </p:nvSpPr>
        <p:spPr/>
        <p:txBody>
          <a:bodyPr/>
          <a:lstStyle/>
          <a:p>
            <a:r>
              <a:rPr lang="de-DE" noProof="0"/>
              <a:t>© Fraunhofer IPT/WZL der RWTH Aachen</a:t>
            </a:r>
            <a:endParaRPr lang="de-DE" noProof="0" dirty="0"/>
          </a:p>
        </p:txBody>
      </p:sp>
      <p:sp>
        <p:nvSpPr>
          <p:cNvPr id="12" name="Foliennummernplatzhalter 11">
            <a:extLst>
              <a:ext uri="{FF2B5EF4-FFF2-40B4-BE49-F238E27FC236}">
                <a16:creationId xmlns:a16="http://schemas.microsoft.com/office/drawing/2014/main" id="{9BAB7EBF-0F2E-4271-97C4-6F0AE76E65E7}"/>
              </a:ext>
            </a:extLst>
          </p:cNvPr>
          <p:cNvSpPr>
            <a:spLocks noGrp="1"/>
          </p:cNvSpPr>
          <p:nvPr>
            <p:ph type="sldNum" sz="quarter" idx="19"/>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3487676735"/>
      </p:ext>
    </p:extLst>
  </p:cSld>
  <p:clrMapOvr>
    <a:masterClrMapping/>
  </p:clrMapOvr>
  <p:extLst>
    <p:ext uri="{DCECCB84-F9BA-43D5-87BE-67443E8EF086}">
      <p15:sldGuideLst xmlns:p15="http://schemas.microsoft.com/office/powerpoint/2012/main">
        <p15:guide id="1" pos="2502">
          <p15:clr>
            <a:srgbClr val="FBAE40"/>
          </p15:clr>
        </p15:guide>
        <p15:guide id="2" pos="2729">
          <p15:clr>
            <a:srgbClr val="FBAE40"/>
          </p15:clr>
        </p15:guide>
        <p15:guide id="3" pos="4929">
          <p15:clr>
            <a:srgbClr val="FBAE40"/>
          </p15:clr>
        </p15:guide>
        <p15:guide id="4" pos="517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 4 Spalten">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9621238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38C0110F-2625-4571-AE19-B8D78EAA1F97}"/>
              </a:ext>
            </a:extLst>
          </p:cNvPr>
          <p:cNvSpPr>
            <a:spLocks noGrp="1"/>
          </p:cNvSpPr>
          <p:nvPr>
            <p:ph type="body" sz="quarter" idx="13" hasCustomPrompt="1"/>
          </p:nvPr>
        </p:nvSpPr>
        <p:spPr>
          <a:xfrm>
            <a:off x="479425" y="778321"/>
            <a:ext cx="11233150" cy="319318"/>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id="{79EF34A9-6B75-4492-8A12-35A87E55C8A4}"/>
              </a:ext>
            </a:extLst>
          </p:cNvPr>
          <p:cNvSpPr>
            <a:spLocks noGrp="1"/>
          </p:cNvSpPr>
          <p:nvPr>
            <p:ph type="body" sz="quarter" idx="14" hasCustomPrompt="1"/>
          </p:nvPr>
        </p:nvSpPr>
        <p:spPr>
          <a:xfrm>
            <a:off x="478199" y="1703388"/>
            <a:ext cx="252095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8" name="Textplatzhalter 7">
            <a:extLst>
              <a:ext uri="{FF2B5EF4-FFF2-40B4-BE49-F238E27FC236}">
                <a16:creationId xmlns:a16="http://schemas.microsoft.com/office/drawing/2014/main" id="{2E310D88-98AF-4753-BFFB-0D7937A97280}"/>
              </a:ext>
            </a:extLst>
          </p:cNvPr>
          <p:cNvSpPr>
            <a:spLocks noGrp="1"/>
          </p:cNvSpPr>
          <p:nvPr>
            <p:ph type="body" sz="quarter" idx="15" hasCustomPrompt="1"/>
          </p:nvPr>
        </p:nvSpPr>
        <p:spPr>
          <a:xfrm>
            <a:off x="3395663" y="1703388"/>
            <a:ext cx="252095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0" name="Textplatzhalter 9">
            <a:extLst>
              <a:ext uri="{FF2B5EF4-FFF2-40B4-BE49-F238E27FC236}">
                <a16:creationId xmlns:a16="http://schemas.microsoft.com/office/drawing/2014/main" id="{CBED3F47-FB9A-471A-8A6D-C6AC2320A9A4}"/>
              </a:ext>
            </a:extLst>
          </p:cNvPr>
          <p:cNvSpPr>
            <a:spLocks noGrp="1"/>
          </p:cNvSpPr>
          <p:nvPr>
            <p:ph type="body" sz="quarter" idx="16" hasCustomPrompt="1"/>
          </p:nvPr>
        </p:nvSpPr>
        <p:spPr>
          <a:xfrm>
            <a:off x="6275388" y="1703388"/>
            <a:ext cx="252095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5" name="Textplatzhalter 14">
            <a:extLst>
              <a:ext uri="{FF2B5EF4-FFF2-40B4-BE49-F238E27FC236}">
                <a16:creationId xmlns:a16="http://schemas.microsoft.com/office/drawing/2014/main" id="{A4C0EBAA-DEB8-42ED-9FF0-97A1433AEB53}"/>
              </a:ext>
            </a:extLst>
          </p:cNvPr>
          <p:cNvSpPr>
            <a:spLocks noGrp="1"/>
          </p:cNvSpPr>
          <p:nvPr>
            <p:ph type="body" sz="quarter" idx="17" hasCustomPrompt="1"/>
          </p:nvPr>
        </p:nvSpPr>
        <p:spPr>
          <a:xfrm>
            <a:off x="9191625" y="1703388"/>
            <a:ext cx="252095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27CDA72C-07CE-4657-8099-B172E870DCFC}"/>
              </a:ext>
            </a:extLst>
          </p:cNvPr>
          <p:cNvSpPr>
            <a:spLocks noGrp="1"/>
          </p:cNvSpPr>
          <p:nvPr>
            <p:ph type="dt" sz="half" idx="18"/>
          </p:nvPr>
        </p:nvSpPr>
        <p:spPr/>
        <p:txBody>
          <a:bodyPr/>
          <a:lstStyle/>
          <a:p>
            <a:fld id="{606E1B93-E3F9-4401-B9B5-D218F6FA43E0}" type="datetime1">
              <a:rPr lang="de-DE" noProof="0" smtClean="0"/>
              <a:t>30.06.2023</a:t>
            </a:fld>
            <a:endParaRPr lang="de-DE" noProof="0" dirty="0"/>
          </a:p>
        </p:txBody>
      </p:sp>
      <p:sp>
        <p:nvSpPr>
          <p:cNvPr id="6" name="Fußzeilenplatzhalter 5">
            <a:extLst>
              <a:ext uri="{FF2B5EF4-FFF2-40B4-BE49-F238E27FC236}">
                <a16:creationId xmlns:a16="http://schemas.microsoft.com/office/drawing/2014/main" id="{CED38EC9-DDD7-4F50-82AB-C2270DB3077B}"/>
              </a:ext>
            </a:extLst>
          </p:cNvPr>
          <p:cNvSpPr>
            <a:spLocks noGrp="1"/>
          </p:cNvSpPr>
          <p:nvPr>
            <p:ph type="ftr" sz="quarter" idx="19"/>
          </p:nvPr>
        </p:nvSpPr>
        <p:spPr/>
        <p:txBody>
          <a:bodyPr/>
          <a:lstStyle/>
          <a:p>
            <a:r>
              <a:rPr lang="de-DE" noProof="0"/>
              <a:t>© Fraunhofer IPT/WZL der RWTH Aachen</a:t>
            </a:r>
            <a:endParaRPr lang="de-DE" noProof="0" dirty="0"/>
          </a:p>
        </p:txBody>
      </p:sp>
      <p:sp>
        <p:nvSpPr>
          <p:cNvPr id="9" name="Foliennummernplatzhalter 8">
            <a:extLst>
              <a:ext uri="{FF2B5EF4-FFF2-40B4-BE49-F238E27FC236}">
                <a16:creationId xmlns:a16="http://schemas.microsoft.com/office/drawing/2014/main" id="{5164EA96-4C0A-4998-B81C-3BACDCEA4AA9}"/>
              </a:ext>
            </a:extLst>
          </p:cNvPr>
          <p:cNvSpPr>
            <a:spLocks noGrp="1"/>
          </p:cNvSpPr>
          <p:nvPr>
            <p:ph type="sldNum" sz="quarter" idx="20"/>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808426483"/>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guide id="3" pos="2139">
          <p15:clr>
            <a:srgbClr val="FBAE40"/>
          </p15:clr>
        </p15:guide>
        <p15:guide id="4" pos="1890">
          <p15:clr>
            <a:srgbClr val="FBAE40"/>
          </p15:clr>
        </p15:guide>
        <p15:guide id="5" pos="5541">
          <p15:clr>
            <a:srgbClr val="FBAE40"/>
          </p15:clr>
        </p15:guide>
        <p15:guide id="6" pos="579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 2 Spalten mit Bild">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33CE2A8B-DF0C-4ED8-B188-C82210FB6606}"/>
              </a:ext>
            </a:extLst>
          </p:cNvPr>
          <p:cNvGraphicFramePr>
            <a:graphicFrameLocks noChangeAspect="1"/>
          </p:cNvGraphicFramePr>
          <p:nvPr userDrawn="1">
            <p:custDataLst>
              <p:tags r:id="rId1"/>
            </p:custDataLst>
            <p:extLst>
              <p:ext uri="{D42A27DB-BD31-4B8C-83A1-F6EECF244321}">
                <p14:modId xmlns:p14="http://schemas.microsoft.com/office/powerpoint/2010/main" val="19320538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0" name="Objekt 9" hidden="1">
                        <a:extLst>
                          <a:ext uri="{FF2B5EF4-FFF2-40B4-BE49-F238E27FC236}">
                            <a16:creationId xmlns:a16="http://schemas.microsoft.com/office/drawing/2014/main" id="{33CE2A8B-DF0C-4ED8-B188-C82210FB66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Bildplatzhalter 13">
            <a:extLst>
              <a:ext uri="{FF2B5EF4-FFF2-40B4-BE49-F238E27FC236}">
                <a16:creationId xmlns:a16="http://schemas.microsoft.com/office/drawing/2014/main" id="{CFAEF65E-2013-4B54-9E56-910C87DFAA2D}"/>
              </a:ext>
            </a:extLst>
          </p:cNvPr>
          <p:cNvSpPr>
            <a:spLocks noGrp="1"/>
          </p:cNvSpPr>
          <p:nvPr>
            <p:ph type="pic" sz="quarter" idx="13"/>
          </p:nvPr>
        </p:nvSpPr>
        <p:spPr bwMode="gray">
          <a:xfrm>
            <a:off x="6275388" y="1"/>
            <a:ext cx="5916612" cy="6153149"/>
          </a:xfrm>
          <a:custGeom>
            <a:avLst/>
            <a:gdLst>
              <a:gd name="connsiteX0" fmla="*/ 0 w 5916612"/>
              <a:gd name="connsiteY0" fmla="*/ 0 h 6156325"/>
              <a:gd name="connsiteX1" fmla="*/ 5916612 w 5916612"/>
              <a:gd name="connsiteY1" fmla="*/ 0 h 6156325"/>
              <a:gd name="connsiteX2" fmla="*/ 5916612 w 5916612"/>
              <a:gd name="connsiteY2" fmla="*/ 6156325 h 6156325"/>
              <a:gd name="connsiteX3" fmla="*/ 0 w 5916612"/>
              <a:gd name="connsiteY3" fmla="*/ 6156325 h 6156325"/>
            </a:gdLst>
            <a:ahLst/>
            <a:cxnLst>
              <a:cxn ang="0">
                <a:pos x="connsiteX0" y="connsiteY0"/>
              </a:cxn>
              <a:cxn ang="0">
                <a:pos x="connsiteX1" y="connsiteY1"/>
              </a:cxn>
              <a:cxn ang="0">
                <a:pos x="connsiteX2" y="connsiteY2"/>
              </a:cxn>
              <a:cxn ang="0">
                <a:pos x="connsiteX3" y="connsiteY3"/>
              </a:cxn>
            </a:cxnLst>
            <a:rect l="l" t="t" r="r" b="b"/>
            <a:pathLst>
              <a:path w="5916612" h="6156325">
                <a:moveTo>
                  <a:pt x="0" y="0"/>
                </a:moveTo>
                <a:lnTo>
                  <a:pt x="5916612" y="0"/>
                </a:lnTo>
                <a:lnTo>
                  <a:pt x="5916612" y="6156325"/>
                </a:lnTo>
                <a:lnTo>
                  <a:pt x="0" y="6156325"/>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2" name="Titel 1">
            <a:extLst>
              <a:ext uri="{FF2B5EF4-FFF2-40B4-BE49-F238E27FC236}">
                <a16:creationId xmlns:a16="http://schemas.microsoft.com/office/drawing/2014/main" id="{C16DB4C6-EB43-4DAF-85FB-3D5502FB732E}"/>
              </a:ext>
            </a:extLst>
          </p:cNvPr>
          <p:cNvSpPr>
            <a:spLocks noGrp="1"/>
          </p:cNvSpPr>
          <p:nvPr>
            <p:ph type="title" hasCustomPrompt="1"/>
          </p:nvPr>
        </p:nvSpPr>
        <p:spPr>
          <a:xfrm>
            <a:off x="479425" y="395588"/>
            <a:ext cx="5437188" cy="382733"/>
          </a:xfrm>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id="{B238F142-8C02-4935-B629-B6251A26C16E}"/>
              </a:ext>
            </a:extLst>
          </p:cNvPr>
          <p:cNvSpPr>
            <a:spLocks noGrp="1"/>
          </p:cNvSpPr>
          <p:nvPr>
            <p:ph type="body" sz="quarter" idx="17" hasCustomPrompt="1"/>
          </p:nvPr>
        </p:nvSpPr>
        <p:spPr>
          <a:xfrm>
            <a:off x="479425" y="778321"/>
            <a:ext cx="5437188"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4" name="Textplatzhalter 3">
            <a:extLst>
              <a:ext uri="{FF2B5EF4-FFF2-40B4-BE49-F238E27FC236}">
                <a16:creationId xmlns:a16="http://schemas.microsoft.com/office/drawing/2014/main" id="{C34FD108-BE77-4119-8953-7B3B60E98A00}"/>
              </a:ext>
            </a:extLst>
          </p:cNvPr>
          <p:cNvSpPr>
            <a:spLocks noGrp="1"/>
          </p:cNvSpPr>
          <p:nvPr>
            <p:ph type="body" sz="quarter" idx="18" hasCustomPrompt="1"/>
          </p:nvPr>
        </p:nvSpPr>
        <p:spPr>
          <a:xfrm>
            <a:off x="478199" y="1703388"/>
            <a:ext cx="5437188"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8B02C48D-A93F-4C6A-B03C-EBD08B60F12B}"/>
              </a:ext>
            </a:extLst>
          </p:cNvPr>
          <p:cNvSpPr>
            <a:spLocks noGrp="1"/>
          </p:cNvSpPr>
          <p:nvPr>
            <p:ph type="dt" sz="half" idx="19"/>
          </p:nvPr>
        </p:nvSpPr>
        <p:spPr/>
        <p:txBody>
          <a:bodyPr/>
          <a:lstStyle/>
          <a:p>
            <a:fld id="{300F5E9B-0DA3-4924-820C-42C4A6ADA0E5}" type="datetime1">
              <a:rPr lang="de-DE" noProof="0" smtClean="0"/>
              <a:t>30.06.2023</a:t>
            </a:fld>
            <a:endParaRPr lang="de-DE" noProof="0" dirty="0"/>
          </a:p>
        </p:txBody>
      </p:sp>
      <p:sp>
        <p:nvSpPr>
          <p:cNvPr id="6" name="Fußzeilenplatzhalter 5">
            <a:extLst>
              <a:ext uri="{FF2B5EF4-FFF2-40B4-BE49-F238E27FC236}">
                <a16:creationId xmlns:a16="http://schemas.microsoft.com/office/drawing/2014/main" id="{6BDEA1B9-B24B-4D57-B058-B115ADC06D92}"/>
              </a:ext>
            </a:extLst>
          </p:cNvPr>
          <p:cNvSpPr>
            <a:spLocks noGrp="1"/>
          </p:cNvSpPr>
          <p:nvPr>
            <p:ph type="ftr" sz="quarter" idx="20"/>
          </p:nvPr>
        </p:nvSpPr>
        <p:spPr/>
        <p:txBody>
          <a:bodyPr/>
          <a:lstStyle/>
          <a:p>
            <a:r>
              <a:rPr lang="de-DE" noProof="0"/>
              <a:t>© Fraunhofer IPT/WZL der RWTH Aachen</a:t>
            </a:r>
            <a:endParaRPr lang="de-DE" noProof="0" dirty="0"/>
          </a:p>
        </p:txBody>
      </p:sp>
      <p:sp>
        <p:nvSpPr>
          <p:cNvPr id="7" name="Foliennummernplatzhalter 6">
            <a:extLst>
              <a:ext uri="{FF2B5EF4-FFF2-40B4-BE49-F238E27FC236}">
                <a16:creationId xmlns:a16="http://schemas.microsoft.com/office/drawing/2014/main" id="{FAD781B2-9C61-4882-AD01-A0C987D5BEDD}"/>
              </a:ext>
            </a:extLst>
          </p:cNvPr>
          <p:cNvSpPr>
            <a:spLocks noGrp="1"/>
          </p:cNvSpPr>
          <p:nvPr>
            <p:ph type="sldNum" sz="quarter" idx="21"/>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3954079962"/>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 3 Spalten mit Bild">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D3ED57BE-37A9-4D96-8E88-2396C118622D}"/>
              </a:ext>
            </a:extLst>
          </p:cNvPr>
          <p:cNvGraphicFramePr>
            <a:graphicFrameLocks noChangeAspect="1"/>
          </p:cNvGraphicFramePr>
          <p:nvPr userDrawn="1">
            <p:custDataLst>
              <p:tags r:id="rId1"/>
            </p:custDataLst>
            <p:extLst>
              <p:ext uri="{D42A27DB-BD31-4B8C-83A1-F6EECF244321}">
                <p14:modId xmlns:p14="http://schemas.microsoft.com/office/powerpoint/2010/main" val="2864930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0" name="Objekt 9" hidden="1">
                        <a:extLst>
                          <a:ext uri="{FF2B5EF4-FFF2-40B4-BE49-F238E27FC236}">
                            <a16:creationId xmlns:a16="http://schemas.microsoft.com/office/drawing/2014/main" id="{D3ED57BE-37A9-4D96-8E88-2396C118622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Bildplatzhalter 13">
            <a:extLst>
              <a:ext uri="{FF2B5EF4-FFF2-40B4-BE49-F238E27FC236}">
                <a16:creationId xmlns:a16="http://schemas.microsoft.com/office/drawing/2014/main" id="{74C1AFAD-5D62-4BBC-A0F2-D7498EBFA13F}"/>
              </a:ext>
            </a:extLst>
          </p:cNvPr>
          <p:cNvSpPr>
            <a:spLocks noGrp="1"/>
          </p:cNvSpPr>
          <p:nvPr>
            <p:ph type="pic" sz="quarter" idx="13"/>
          </p:nvPr>
        </p:nvSpPr>
        <p:spPr bwMode="gray">
          <a:xfrm>
            <a:off x="8220075" y="1"/>
            <a:ext cx="3971925" cy="6153149"/>
          </a:xfrm>
          <a:custGeom>
            <a:avLst/>
            <a:gdLst>
              <a:gd name="connsiteX0" fmla="*/ 0 w 3971925"/>
              <a:gd name="connsiteY0" fmla="*/ 0 h 6156325"/>
              <a:gd name="connsiteX1" fmla="*/ 3971925 w 3971925"/>
              <a:gd name="connsiteY1" fmla="*/ 0 h 6156325"/>
              <a:gd name="connsiteX2" fmla="*/ 3971925 w 3971925"/>
              <a:gd name="connsiteY2" fmla="*/ 6156325 h 6156325"/>
              <a:gd name="connsiteX3" fmla="*/ 0 w 3971925"/>
              <a:gd name="connsiteY3" fmla="*/ 6156325 h 6156325"/>
            </a:gdLst>
            <a:ahLst/>
            <a:cxnLst>
              <a:cxn ang="0">
                <a:pos x="connsiteX0" y="connsiteY0"/>
              </a:cxn>
              <a:cxn ang="0">
                <a:pos x="connsiteX1" y="connsiteY1"/>
              </a:cxn>
              <a:cxn ang="0">
                <a:pos x="connsiteX2" y="connsiteY2"/>
              </a:cxn>
              <a:cxn ang="0">
                <a:pos x="connsiteX3" y="connsiteY3"/>
              </a:cxn>
            </a:cxnLst>
            <a:rect l="l" t="t" r="r" b="b"/>
            <a:pathLst>
              <a:path w="3971925" h="6156325">
                <a:moveTo>
                  <a:pt x="0" y="0"/>
                </a:moveTo>
                <a:lnTo>
                  <a:pt x="3971925" y="0"/>
                </a:lnTo>
                <a:lnTo>
                  <a:pt x="3971925" y="6156325"/>
                </a:lnTo>
                <a:lnTo>
                  <a:pt x="0" y="6156325"/>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2" name="Titel 1">
            <a:extLst>
              <a:ext uri="{FF2B5EF4-FFF2-40B4-BE49-F238E27FC236}">
                <a16:creationId xmlns:a16="http://schemas.microsoft.com/office/drawing/2014/main" id="{43CF28B4-14C0-46CF-91E6-E56862CBC6F7}"/>
              </a:ext>
            </a:extLst>
          </p:cNvPr>
          <p:cNvSpPr>
            <a:spLocks noGrp="1"/>
          </p:cNvSpPr>
          <p:nvPr>
            <p:ph type="title" hasCustomPrompt="1"/>
          </p:nvPr>
        </p:nvSpPr>
        <p:spPr>
          <a:xfrm>
            <a:off x="479425" y="395588"/>
            <a:ext cx="7345363" cy="382733"/>
          </a:xfrm>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id="{BEE1F331-B496-4BC0-8505-F35F3C57A219}"/>
              </a:ext>
            </a:extLst>
          </p:cNvPr>
          <p:cNvSpPr>
            <a:spLocks noGrp="1"/>
          </p:cNvSpPr>
          <p:nvPr>
            <p:ph type="body" sz="quarter" idx="17" hasCustomPrompt="1"/>
          </p:nvPr>
        </p:nvSpPr>
        <p:spPr>
          <a:xfrm>
            <a:off x="479425" y="778321"/>
            <a:ext cx="7345363" cy="319318"/>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4" name="Textplatzhalter 3">
            <a:extLst>
              <a:ext uri="{FF2B5EF4-FFF2-40B4-BE49-F238E27FC236}">
                <a16:creationId xmlns:a16="http://schemas.microsoft.com/office/drawing/2014/main" id="{EB813626-B371-440A-B685-32C75971336E}"/>
              </a:ext>
            </a:extLst>
          </p:cNvPr>
          <p:cNvSpPr>
            <a:spLocks noGrp="1"/>
          </p:cNvSpPr>
          <p:nvPr>
            <p:ph type="body" sz="quarter" idx="18" hasCustomPrompt="1"/>
          </p:nvPr>
        </p:nvSpPr>
        <p:spPr>
          <a:xfrm>
            <a:off x="478199" y="1703388"/>
            <a:ext cx="349250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8" name="Textplatzhalter 7">
            <a:extLst>
              <a:ext uri="{FF2B5EF4-FFF2-40B4-BE49-F238E27FC236}">
                <a16:creationId xmlns:a16="http://schemas.microsoft.com/office/drawing/2014/main" id="{E2D2D81B-2964-4DEB-9973-66C95A1B0002}"/>
              </a:ext>
            </a:extLst>
          </p:cNvPr>
          <p:cNvSpPr>
            <a:spLocks noGrp="1"/>
          </p:cNvSpPr>
          <p:nvPr>
            <p:ph type="body" sz="quarter" idx="19" hasCustomPrompt="1"/>
          </p:nvPr>
        </p:nvSpPr>
        <p:spPr>
          <a:xfrm>
            <a:off x="4332288" y="1703388"/>
            <a:ext cx="3492500" cy="261937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1AA1C435-BE97-4ADF-8F14-C82E03EE0355}"/>
              </a:ext>
            </a:extLst>
          </p:cNvPr>
          <p:cNvSpPr>
            <a:spLocks noGrp="1"/>
          </p:cNvSpPr>
          <p:nvPr>
            <p:ph type="dt" sz="half" idx="20"/>
          </p:nvPr>
        </p:nvSpPr>
        <p:spPr/>
        <p:txBody>
          <a:bodyPr/>
          <a:lstStyle/>
          <a:p>
            <a:fld id="{27881D91-0AE1-418E-8DDE-B30114E938EE}" type="datetime1">
              <a:rPr lang="de-DE" noProof="0" smtClean="0"/>
              <a:t>30.06.2023</a:t>
            </a:fld>
            <a:endParaRPr lang="de-DE" noProof="0" dirty="0"/>
          </a:p>
        </p:txBody>
      </p:sp>
      <p:sp>
        <p:nvSpPr>
          <p:cNvPr id="6" name="Fußzeilenplatzhalter 5">
            <a:extLst>
              <a:ext uri="{FF2B5EF4-FFF2-40B4-BE49-F238E27FC236}">
                <a16:creationId xmlns:a16="http://schemas.microsoft.com/office/drawing/2014/main" id="{B2A69639-E1C4-4FDB-A492-46962B10A51A}"/>
              </a:ext>
            </a:extLst>
          </p:cNvPr>
          <p:cNvSpPr>
            <a:spLocks noGrp="1"/>
          </p:cNvSpPr>
          <p:nvPr>
            <p:ph type="ftr" sz="quarter" idx="21"/>
          </p:nvPr>
        </p:nvSpPr>
        <p:spPr/>
        <p:txBody>
          <a:bodyPr/>
          <a:lstStyle/>
          <a:p>
            <a:r>
              <a:rPr lang="de-DE" noProof="0"/>
              <a:t>© Fraunhofer IPT/WZL der RWTH Aachen</a:t>
            </a:r>
            <a:endParaRPr lang="de-DE" noProof="0" dirty="0"/>
          </a:p>
        </p:txBody>
      </p:sp>
      <p:sp>
        <p:nvSpPr>
          <p:cNvPr id="7" name="Foliennummernplatzhalter 6">
            <a:extLst>
              <a:ext uri="{FF2B5EF4-FFF2-40B4-BE49-F238E27FC236}">
                <a16:creationId xmlns:a16="http://schemas.microsoft.com/office/drawing/2014/main" id="{595B9FAE-D08C-4661-B176-A0EAA1428374}"/>
              </a:ext>
            </a:extLst>
          </p:cNvPr>
          <p:cNvSpPr>
            <a:spLocks noGrp="1"/>
          </p:cNvSpPr>
          <p:nvPr>
            <p:ph type="sldNum" sz="quarter" idx="22"/>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952192019"/>
      </p:ext>
    </p:extLst>
  </p:cSld>
  <p:clrMapOvr>
    <a:masterClrMapping/>
  </p:clrMapOvr>
  <p:extLst>
    <p:ext uri="{DCECCB84-F9BA-43D5-87BE-67443E8EF086}">
      <p15:sldGuideLst xmlns:p15="http://schemas.microsoft.com/office/powerpoint/2012/main">
        <p15:guide id="1" pos="2502">
          <p15:clr>
            <a:srgbClr val="FBAE40"/>
          </p15:clr>
        </p15:guide>
        <p15:guide id="2" pos="2729">
          <p15:clr>
            <a:srgbClr val="FBAE40"/>
          </p15:clr>
        </p15:guide>
        <p15:guide id="3" pos="4929">
          <p15:clr>
            <a:srgbClr val="FBAE40"/>
          </p15:clr>
        </p15:guide>
        <p15:guide id="4" pos="51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1 Spalte | kleine Schrift">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73EB3F1D-68CC-4D42-88C6-FD851995773D}"/>
              </a:ext>
            </a:extLst>
          </p:cNvPr>
          <p:cNvGraphicFramePr>
            <a:graphicFrameLocks noChangeAspect="1"/>
          </p:cNvGraphicFramePr>
          <p:nvPr userDrawn="1">
            <p:custDataLst>
              <p:tags r:id="rId1"/>
            </p:custDataLst>
            <p:extLst>
              <p:ext uri="{D42A27DB-BD31-4B8C-83A1-F6EECF244321}">
                <p14:modId xmlns:p14="http://schemas.microsoft.com/office/powerpoint/2010/main" val="31614407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1" name="Objekt 10" hidden="1">
                        <a:extLst>
                          <a:ext uri="{FF2B5EF4-FFF2-40B4-BE49-F238E27FC236}">
                            <a16:creationId xmlns:a16="http://schemas.microsoft.com/office/drawing/2014/main" id="{73EB3F1D-68CC-4D42-88C6-FD851995773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id="{08A281D1-4D07-42EA-89AA-EA4C03EDB004}"/>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10" name="Textplatzhalter 9">
            <a:extLst>
              <a:ext uri="{FF2B5EF4-FFF2-40B4-BE49-F238E27FC236}">
                <a16:creationId xmlns:a16="http://schemas.microsoft.com/office/drawing/2014/main" id="{85573968-5EC4-45D8-B356-9D2C25D2EC6A}"/>
              </a:ext>
            </a:extLst>
          </p:cNvPr>
          <p:cNvSpPr>
            <a:spLocks noGrp="1"/>
          </p:cNvSpPr>
          <p:nvPr>
            <p:ph type="body" sz="quarter" idx="14" hasCustomPrompt="1"/>
          </p:nvPr>
        </p:nvSpPr>
        <p:spPr>
          <a:xfrm>
            <a:off x="478199" y="1703388"/>
            <a:ext cx="11233150" cy="2640595"/>
          </a:xfrm>
        </p:spPr>
        <p:txBody>
          <a:bodyPr/>
          <a:lstStyle>
            <a:lvl5pPr>
              <a:defRPr/>
            </a:lvl5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24580799-6CA8-4E79-B6A8-7CEC7DE6B371}"/>
              </a:ext>
            </a:extLst>
          </p:cNvPr>
          <p:cNvSpPr>
            <a:spLocks noGrp="1"/>
          </p:cNvSpPr>
          <p:nvPr>
            <p:ph type="dt" sz="half" idx="15"/>
          </p:nvPr>
        </p:nvSpPr>
        <p:spPr/>
        <p:txBody>
          <a:bodyPr/>
          <a:lstStyle/>
          <a:p>
            <a:fld id="{B82EB70F-A68D-4022-9A90-1BD9E1F24CD0}" type="datetime1">
              <a:rPr lang="de-DE" noProof="0" smtClean="0"/>
              <a:t>30.06.2023</a:t>
            </a:fld>
            <a:endParaRPr lang="de-DE" noProof="0" dirty="0"/>
          </a:p>
        </p:txBody>
      </p:sp>
      <p:sp>
        <p:nvSpPr>
          <p:cNvPr id="4" name="Fußzeilenplatzhalter 3">
            <a:extLst>
              <a:ext uri="{FF2B5EF4-FFF2-40B4-BE49-F238E27FC236}">
                <a16:creationId xmlns:a16="http://schemas.microsoft.com/office/drawing/2014/main" id="{5FFD07C3-3AC8-443B-9A9C-69C144293821}"/>
              </a:ext>
            </a:extLst>
          </p:cNvPr>
          <p:cNvSpPr>
            <a:spLocks noGrp="1"/>
          </p:cNvSpPr>
          <p:nvPr>
            <p:ph type="ftr" sz="quarter" idx="16"/>
          </p:nvPr>
        </p:nvSpPr>
        <p:spPr/>
        <p:txBody>
          <a:bodyPr/>
          <a:lstStyle/>
          <a:p>
            <a:r>
              <a:rPr lang="de-DE" noProof="0"/>
              <a:t>© Fraunhofer IPT/WZL der RWTH Aachen</a:t>
            </a:r>
            <a:endParaRPr lang="de-DE" noProof="0" dirty="0"/>
          </a:p>
        </p:txBody>
      </p:sp>
      <p:sp>
        <p:nvSpPr>
          <p:cNvPr id="6" name="Foliennummernplatzhalter 5">
            <a:extLst>
              <a:ext uri="{FF2B5EF4-FFF2-40B4-BE49-F238E27FC236}">
                <a16:creationId xmlns:a16="http://schemas.microsoft.com/office/drawing/2014/main" id="{6C6B76B4-FD05-4521-A9B8-94DCF2391F92}"/>
              </a:ext>
            </a:extLst>
          </p:cNvPr>
          <p:cNvSpPr>
            <a:spLocks noGrp="1"/>
          </p:cNvSpPr>
          <p:nvPr>
            <p:ph type="sldNum" sz="quarter" idx="17"/>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86350449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unt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5309058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BBA6D9D7-6F89-F152-ED2B-EA1AC68AE57B}"/>
              </a:ext>
            </a:extLst>
          </p:cNvPr>
          <p:cNvSpPr>
            <a:spLocks noGrp="1"/>
          </p:cNvSpPr>
          <p:nvPr>
            <p:ph type="pic" sz="quarter" idx="10"/>
          </p:nvPr>
        </p:nvSpPr>
        <p:spPr bwMode="gray">
          <a:xfrm>
            <a:off x="0" y="0"/>
            <a:ext cx="12192000" cy="6858000"/>
          </a:xfrm>
          <a:custGeom>
            <a:avLst/>
            <a:gdLst>
              <a:gd name="connsiteX0" fmla="*/ 9192575 w 12192000"/>
              <a:gd name="connsiteY0" fmla="*/ 1492250 h 6858000"/>
              <a:gd name="connsiteX1" fmla="*/ 9192575 w 12192000"/>
              <a:gd name="connsiteY1" fmla="*/ 1947650 h 6858000"/>
              <a:gd name="connsiteX2" fmla="*/ 11712575 w 12192000"/>
              <a:gd name="connsiteY2" fmla="*/ 1947650 h 6858000"/>
              <a:gd name="connsiteX3" fmla="*/ 11712575 w 12192000"/>
              <a:gd name="connsiteY3" fmla="*/ 1492250 h 6858000"/>
              <a:gd name="connsiteX4" fmla="*/ 9192575 w 12192000"/>
              <a:gd name="connsiteY4" fmla="*/ 476250 h 6858000"/>
              <a:gd name="connsiteX5" fmla="*/ 9192575 w 12192000"/>
              <a:gd name="connsiteY5" fmla="*/ 1392238 h 6858000"/>
              <a:gd name="connsiteX6" fmla="*/ 11712575 w 12192000"/>
              <a:gd name="connsiteY6" fmla="*/ 1392238 h 6858000"/>
              <a:gd name="connsiteX7" fmla="*/ 11712575 w 12192000"/>
              <a:gd name="connsiteY7" fmla="*/ 4762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002996"/>
            <a:ext cx="5916612" cy="2981879"/>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Subline/Referent/Datum</a:t>
            </a:r>
            <a:endParaRPr lang="de-DE" dirty="0"/>
          </a:p>
          <a:p>
            <a:pPr lvl="1"/>
            <a:r>
              <a:rPr lang="de-DE" dirty="0"/>
              <a:t>—</a:t>
            </a:r>
          </a:p>
          <a:p>
            <a:pPr lvl="2"/>
            <a:r>
              <a:rPr lang="de-DE" dirty="0"/>
              <a:t>Headline, Frutiger LT </a:t>
            </a:r>
            <a:r>
              <a:rPr lang="de-DE" err="1"/>
              <a:t>Com</a:t>
            </a:r>
            <a:r>
              <a:rPr lang="de-DE"/>
              <a:t> Lt</a:t>
            </a:r>
            <a:r>
              <a:rPr lang="de-DE" dirty="0"/>
              <a:t>, 32 </a:t>
            </a:r>
            <a:r>
              <a:rPr lang="de-DE" dirty="0" err="1"/>
              <a:t>pt</a:t>
            </a:r>
            <a:endParaRPr lang="de-DE" dirty="0"/>
          </a:p>
          <a:p>
            <a:pPr lvl="3"/>
            <a:r>
              <a:rPr lang="de-DE"/>
              <a:t>Referenten</a:t>
            </a:r>
            <a:endParaRPr lang="de-DE" dirty="0"/>
          </a:p>
        </p:txBody>
      </p:sp>
      <p:pic>
        <p:nvPicPr>
          <p:cNvPr id="9" name="ipt_rgb_modul_send_de">
            <a:extLst>
              <a:ext uri="{FF2B5EF4-FFF2-40B4-BE49-F238E27FC236}">
                <a16:creationId xmlns:a16="http://schemas.microsoft.com/office/drawing/2014/main" id="{BA0086AB-07D6-B8A6-0226-F0C5B169B4D8}"/>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10" name="ipt_rgb_modul_send_de">
            <a:extLst>
              <a:ext uri="{FF2B5EF4-FFF2-40B4-BE49-F238E27FC236}">
                <a16:creationId xmlns:a16="http://schemas.microsoft.com/office/drawing/2014/main" id="{13613186-AF6E-C880-F818-53FC6E7C0E9F}"/>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9045905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1 Spalte | große Schrift">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73EB3F1D-68CC-4D42-88C6-FD851995773D}"/>
              </a:ext>
            </a:extLst>
          </p:cNvPr>
          <p:cNvGraphicFramePr>
            <a:graphicFrameLocks noChangeAspect="1"/>
          </p:cNvGraphicFramePr>
          <p:nvPr userDrawn="1">
            <p:custDataLst>
              <p:tags r:id="rId1"/>
            </p:custDataLst>
            <p:extLst>
              <p:ext uri="{D42A27DB-BD31-4B8C-83A1-F6EECF244321}">
                <p14:modId xmlns:p14="http://schemas.microsoft.com/office/powerpoint/2010/main" val="7384836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1" name="Objekt 10" hidden="1">
                        <a:extLst>
                          <a:ext uri="{FF2B5EF4-FFF2-40B4-BE49-F238E27FC236}">
                            <a16:creationId xmlns:a16="http://schemas.microsoft.com/office/drawing/2014/main" id="{73EB3F1D-68CC-4D42-88C6-FD851995773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id="{08A281D1-4D07-42EA-89AA-EA4C03EDB004}"/>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10" name="Textplatzhalter 9">
            <a:extLst>
              <a:ext uri="{FF2B5EF4-FFF2-40B4-BE49-F238E27FC236}">
                <a16:creationId xmlns:a16="http://schemas.microsoft.com/office/drawing/2014/main" id="{85573968-5EC4-45D8-B356-9D2C25D2EC6A}"/>
              </a:ext>
            </a:extLst>
          </p:cNvPr>
          <p:cNvSpPr>
            <a:spLocks noGrp="1"/>
          </p:cNvSpPr>
          <p:nvPr>
            <p:ph type="body" sz="quarter" idx="14" hasCustomPrompt="1"/>
          </p:nvPr>
        </p:nvSpPr>
        <p:spPr>
          <a:xfrm>
            <a:off x="478199" y="1703388"/>
            <a:ext cx="11233150" cy="3020314"/>
          </a:xfrm>
        </p:spPr>
        <p:txBody>
          <a:bodyPr/>
          <a:lstStyle>
            <a:lvl1pPr>
              <a:spcAft>
                <a:spcPts val="2200"/>
              </a:spcAft>
              <a:defRPr sz="1800"/>
            </a:lvl1pPr>
            <a:lvl2pPr>
              <a:spcAft>
                <a:spcPts val="2200"/>
              </a:spcAft>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7AD40944-3B70-422E-9A83-B06079C22C63}"/>
              </a:ext>
            </a:extLst>
          </p:cNvPr>
          <p:cNvSpPr>
            <a:spLocks noGrp="1"/>
          </p:cNvSpPr>
          <p:nvPr>
            <p:ph type="dt" sz="half" idx="15"/>
          </p:nvPr>
        </p:nvSpPr>
        <p:spPr/>
        <p:txBody>
          <a:bodyPr/>
          <a:lstStyle/>
          <a:p>
            <a:fld id="{1EEAE544-C4AF-42DB-BAE7-B441396FF2CB}" type="datetime1">
              <a:rPr lang="de-DE" noProof="0" smtClean="0"/>
              <a:t>30.06.2023</a:t>
            </a:fld>
            <a:endParaRPr lang="de-DE" noProof="0" dirty="0"/>
          </a:p>
        </p:txBody>
      </p:sp>
      <p:sp>
        <p:nvSpPr>
          <p:cNvPr id="4" name="Fußzeilenplatzhalter 3">
            <a:extLst>
              <a:ext uri="{FF2B5EF4-FFF2-40B4-BE49-F238E27FC236}">
                <a16:creationId xmlns:a16="http://schemas.microsoft.com/office/drawing/2014/main" id="{0E9EBAA3-4CD5-4D80-A5ED-62A7BAE0A987}"/>
              </a:ext>
            </a:extLst>
          </p:cNvPr>
          <p:cNvSpPr>
            <a:spLocks noGrp="1"/>
          </p:cNvSpPr>
          <p:nvPr>
            <p:ph type="ftr" sz="quarter" idx="16"/>
          </p:nvPr>
        </p:nvSpPr>
        <p:spPr/>
        <p:txBody>
          <a:bodyPr/>
          <a:lstStyle/>
          <a:p>
            <a:r>
              <a:rPr lang="de-DE" noProof="0"/>
              <a:t>© Fraunhofer IPT/WZL der RWTH Aachen</a:t>
            </a:r>
            <a:endParaRPr lang="de-DE" noProof="0" dirty="0"/>
          </a:p>
        </p:txBody>
      </p:sp>
      <p:sp>
        <p:nvSpPr>
          <p:cNvPr id="6" name="Foliennummernplatzhalter 5">
            <a:extLst>
              <a:ext uri="{FF2B5EF4-FFF2-40B4-BE49-F238E27FC236}">
                <a16:creationId xmlns:a16="http://schemas.microsoft.com/office/drawing/2014/main" id="{091632C5-2A5E-486C-A005-3993C40F70E1}"/>
              </a:ext>
            </a:extLst>
          </p:cNvPr>
          <p:cNvSpPr>
            <a:spLocks noGrp="1"/>
          </p:cNvSpPr>
          <p:nvPr>
            <p:ph type="sldNum" sz="quarter" idx="17"/>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316175952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halt – 2 Spalten | kleine Schrif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2912921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a:xfrm>
            <a:off x="479425" y="728811"/>
            <a:ext cx="11233150" cy="382733"/>
          </a:xfrm>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594FD133-02A3-4CCE-886B-5D61839C10ED}"/>
              </a:ext>
            </a:extLst>
          </p:cNvPr>
          <p:cNvSpPr>
            <a:spLocks noGrp="1"/>
          </p:cNvSpPr>
          <p:nvPr>
            <p:ph type="body" sz="quarter" idx="13" hasCustomPrompt="1"/>
          </p:nvPr>
        </p:nvSpPr>
        <p:spPr>
          <a:xfrm>
            <a:off x="479425" y="417600"/>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id="{7A89D932-8DCF-4ABE-8120-3CC2C601E53E}"/>
              </a:ext>
            </a:extLst>
          </p:cNvPr>
          <p:cNvSpPr>
            <a:spLocks noGrp="1"/>
          </p:cNvSpPr>
          <p:nvPr>
            <p:ph type="body" sz="quarter" idx="14" hasCustomPrompt="1"/>
          </p:nvPr>
        </p:nvSpPr>
        <p:spPr>
          <a:xfrm>
            <a:off x="478199" y="1703388"/>
            <a:ext cx="5437188"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id="{77715D3E-BD63-49BD-96CA-087D6CFC2D25}"/>
              </a:ext>
            </a:extLst>
          </p:cNvPr>
          <p:cNvSpPr>
            <a:spLocks noGrp="1"/>
          </p:cNvSpPr>
          <p:nvPr>
            <p:ph type="body" sz="quarter" idx="15" hasCustomPrompt="1"/>
          </p:nvPr>
        </p:nvSpPr>
        <p:spPr>
          <a:xfrm>
            <a:off x="6275388" y="1703388"/>
            <a:ext cx="5437187"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5BDB3F52-3132-4FCE-9245-400432785EC3}"/>
              </a:ext>
            </a:extLst>
          </p:cNvPr>
          <p:cNvSpPr>
            <a:spLocks noGrp="1"/>
          </p:cNvSpPr>
          <p:nvPr>
            <p:ph type="dt" sz="half" idx="16"/>
          </p:nvPr>
        </p:nvSpPr>
        <p:spPr/>
        <p:txBody>
          <a:bodyPr/>
          <a:lstStyle/>
          <a:p>
            <a:fld id="{EA1603BC-959D-498A-AFB1-A4098BEE234D}" type="datetime1">
              <a:rPr lang="de-DE" noProof="0" smtClean="0"/>
              <a:t>30.06.2023</a:t>
            </a:fld>
            <a:endParaRPr lang="de-DE" noProof="0" dirty="0"/>
          </a:p>
        </p:txBody>
      </p:sp>
      <p:sp>
        <p:nvSpPr>
          <p:cNvPr id="6" name="Fußzeilenplatzhalter 5">
            <a:extLst>
              <a:ext uri="{FF2B5EF4-FFF2-40B4-BE49-F238E27FC236}">
                <a16:creationId xmlns:a16="http://schemas.microsoft.com/office/drawing/2014/main" id="{CF7D269B-861C-4C29-9AA1-AC9F6193EF37}"/>
              </a:ext>
            </a:extLst>
          </p:cNvPr>
          <p:cNvSpPr>
            <a:spLocks noGrp="1"/>
          </p:cNvSpPr>
          <p:nvPr>
            <p:ph type="ftr" sz="quarter" idx="17"/>
          </p:nvPr>
        </p:nvSpPr>
        <p:spPr/>
        <p:txBody>
          <a:bodyPr/>
          <a:lstStyle/>
          <a:p>
            <a:r>
              <a:rPr lang="de-DE" noProof="0"/>
              <a:t>© Fraunhofer IPT/WZL der RWTH Aachen</a:t>
            </a:r>
            <a:endParaRPr lang="de-DE" noProof="0" dirty="0"/>
          </a:p>
        </p:txBody>
      </p:sp>
      <p:sp>
        <p:nvSpPr>
          <p:cNvPr id="12" name="Foliennummernplatzhalter 11">
            <a:extLst>
              <a:ext uri="{FF2B5EF4-FFF2-40B4-BE49-F238E27FC236}">
                <a16:creationId xmlns:a16="http://schemas.microsoft.com/office/drawing/2014/main" id="{9AD6CBFC-7EA8-4A59-ADD7-332586C36413}"/>
              </a:ext>
            </a:extLst>
          </p:cNvPr>
          <p:cNvSpPr>
            <a:spLocks noGrp="1"/>
          </p:cNvSpPr>
          <p:nvPr>
            <p:ph type="sldNum" sz="quarter" idx="18"/>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159478104"/>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halt – 2 Spalten | große Schrif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2912921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a:xfrm>
            <a:off x="479425" y="728811"/>
            <a:ext cx="11233150" cy="382733"/>
          </a:xfrm>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594FD133-02A3-4CCE-886B-5D61839C10ED}"/>
              </a:ext>
            </a:extLst>
          </p:cNvPr>
          <p:cNvSpPr>
            <a:spLocks noGrp="1"/>
          </p:cNvSpPr>
          <p:nvPr>
            <p:ph type="body" sz="quarter" idx="13" hasCustomPrompt="1"/>
          </p:nvPr>
        </p:nvSpPr>
        <p:spPr>
          <a:xfrm>
            <a:off x="479425" y="417600"/>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id="{7A89D932-8DCF-4ABE-8120-3CC2C601E53E}"/>
              </a:ext>
            </a:extLst>
          </p:cNvPr>
          <p:cNvSpPr>
            <a:spLocks noGrp="1"/>
          </p:cNvSpPr>
          <p:nvPr>
            <p:ph type="body" sz="quarter" idx="14" hasCustomPrompt="1"/>
          </p:nvPr>
        </p:nvSpPr>
        <p:spPr>
          <a:xfrm>
            <a:off x="478199" y="1703388"/>
            <a:ext cx="5437188" cy="3020314"/>
          </a:xfrm>
        </p:spPr>
        <p:txBody>
          <a:bodyPr/>
          <a:lstStyle>
            <a:lvl1pPr>
              <a:spcAft>
                <a:spcPts val="2200"/>
              </a:spcAft>
              <a:defRPr sz="1800"/>
            </a:lvl1pPr>
            <a:lvl2pPr>
              <a:spcAft>
                <a:spcPts val="2200"/>
              </a:spcAft>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id="{77715D3E-BD63-49BD-96CA-087D6CFC2D25}"/>
              </a:ext>
            </a:extLst>
          </p:cNvPr>
          <p:cNvSpPr>
            <a:spLocks noGrp="1"/>
          </p:cNvSpPr>
          <p:nvPr>
            <p:ph type="body" sz="quarter" idx="15" hasCustomPrompt="1"/>
          </p:nvPr>
        </p:nvSpPr>
        <p:spPr>
          <a:xfrm>
            <a:off x="6275388" y="1703388"/>
            <a:ext cx="5437187" cy="3020314"/>
          </a:xfrm>
        </p:spPr>
        <p:txBody>
          <a:bodyPr/>
          <a:lstStyle>
            <a:lvl1pPr>
              <a:spcAft>
                <a:spcPts val="2200"/>
              </a:spcAft>
              <a:defRPr sz="1800"/>
            </a:lvl1pPr>
            <a:lvl2pPr>
              <a:spcAft>
                <a:spcPts val="2200"/>
              </a:spcAft>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D7C554D4-061E-46C5-92EC-EDBF599AFDD6}"/>
              </a:ext>
            </a:extLst>
          </p:cNvPr>
          <p:cNvSpPr>
            <a:spLocks noGrp="1"/>
          </p:cNvSpPr>
          <p:nvPr>
            <p:ph type="dt" sz="half" idx="16"/>
          </p:nvPr>
        </p:nvSpPr>
        <p:spPr/>
        <p:txBody>
          <a:bodyPr/>
          <a:lstStyle/>
          <a:p>
            <a:fld id="{AF5665FF-FC6A-41CB-A579-FD12C9A123FB}" type="datetime1">
              <a:rPr lang="de-DE" noProof="0" smtClean="0"/>
              <a:t>30.06.2023</a:t>
            </a:fld>
            <a:endParaRPr lang="de-DE" noProof="0" dirty="0"/>
          </a:p>
        </p:txBody>
      </p:sp>
      <p:sp>
        <p:nvSpPr>
          <p:cNvPr id="6" name="Fußzeilenplatzhalter 5">
            <a:extLst>
              <a:ext uri="{FF2B5EF4-FFF2-40B4-BE49-F238E27FC236}">
                <a16:creationId xmlns:a16="http://schemas.microsoft.com/office/drawing/2014/main" id="{C5750D2F-7AC5-4879-8C19-DDC98EDCDE20}"/>
              </a:ext>
            </a:extLst>
          </p:cNvPr>
          <p:cNvSpPr>
            <a:spLocks noGrp="1"/>
          </p:cNvSpPr>
          <p:nvPr>
            <p:ph type="ftr" sz="quarter" idx="17"/>
          </p:nvPr>
        </p:nvSpPr>
        <p:spPr/>
        <p:txBody>
          <a:bodyPr/>
          <a:lstStyle/>
          <a:p>
            <a:r>
              <a:rPr lang="de-DE" noProof="0"/>
              <a:t>© Fraunhofer IPT/WZL der RWTH Aachen</a:t>
            </a:r>
            <a:endParaRPr lang="de-DE" noProof="0" dirty="0"/>
          </a:p>
        </p:txBody>
      </p:sp>
      <p:sp>
        <p:nvSpPr>
          <p:cNvPr id="12" name="Foliennummernplatzhalter 11">
            <a:extLst>
              <a:ext uri="{FF2B5EF4-FFF2-40B4-BE49-F238E27FC236}">
                <a16:creationId xmlns:a16="http://schemas.microsoft.com/office/drawing/2014/main" id="{D97D65A9-86C3-4B8F-8904-153D2F8CAFFC}"/>
              </a:ext>
            </a:extLst>
          </p:cNvPr>
          <p:cNvSpPr>
            <a:spLocks noGrp="1"/>
          </p:cNvSpPr>
          <p:nvPr>
            <p:ph type="sldNum" sz="quarter" idx="18"/>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2807932788"/>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 2 Spalten mit Infokasten">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3DC8D38B-C18B-45D1-977E-43D6AADFE724}"/>
              </a:ext>
            </a:extLst>
          </p:cNvPr>
          <p:cNvGraphicFramePr>
            <a:graphicFrameLocks noChangeAspect="1"/>
          </p:cNvGraphicFramePr>
          <p:nvPr userDrawn="1">
            <p:custDataLst>
              <p:tags r:id="rId1"/>
            </p:custDataLst>
            <p:extLst>
              <p:ext uri="{D42A27DB-BD31-4B8C-83A1-F6EECF244321}">
                <p14:modId xmlns:p14="http://schemas.microsoft.com/office/powerpoint/2010/main" val="5489347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3DC8D38B-C18B-45D1-977E-43D6AADFE7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7" name="Textplatzhalter 6">
            <a:extLst>
              <a:ext uri="{FF2B5EF4-FFF2-40B4-BE49-F238E27FC236}">
                <a16:creationId xmlns:a16="http://schemas.microsoft.com/office/drawing/2014/main" id="{B6B3DBCD-172B-459C-8C97-521B9602874E}"/>
              </a:ext>
            </a:extLst>
          </p:cNvPr>
          <p:cNvSpPr>
            <a:spLocks noGrp="1"/>
          </p:cNvSpPr>
          <p:nvPr>
            <p:ph type="body" sz="quarter" idx="13" hasCustomPrompt="1"/>
          </p:nvPr>
        </p:nvSpPr>
        <p:spPr>
          <a:xfrm>
            <a:off x="0" y="1700213"/>
            <a:ext cx="5916613" cy="4284662"/>
          </a:xfrm>
          <a:gradFill flip="none" rotWithShape="1">
            <a:gsLst>
              <a:gs pos="33744">
                <a:srgbClr val="00779A">
                  <a:lumMod val="100000"/>
                </a:srgbClr>
              </a:gs>
              <a:gs pos="0">
                <a:srgbClr val="014A6B"/>
              </a:gs>
              <a:gs pos="75000">
                <a:srgbClr val="4DC7D2">
                  <a:lumMod val="90000"/>
                  <a:lumOff val="10000"/>
                </a:srgbClr>
              </a:gs>
              <a:gs pos="100000">
                <a:srgbClr val="04B1AA"/>
              </a:gs>
            </a:gsLst>
            <a:path path="circle">
              <a:fillToRect r="100000" b="100000"/>
            </a:path>
            <a:tileRect l="-100000" t="-100000"/>
          </a:gradFill>
        </p:spPr>
        <p:txBody>
          <a:bodyPr lIns="486000" tIns="288000" rIns="288000" bIns="288000" numCol="1" spcCol="360000">
            <a:noAutofit/>
          </a:bodyPr>
          <a:lstStyle>
            <a:lvl1pPr>
              <a:spcAft>
                <a:spcPts val="0"/>
              </a:spcAft>
              <a:defRPr>
                <a:solidFill>
                  <a:schemeClr val="bg1"/>
                </a:solidFill>
              </a:defRPr>
            </a:lvl1pPr>
            <a:lvl2pPr>
              <a:lnSpc>
                <a:spcPts val="1800"/>
              </a:lnSpc>
              <a:spcAft>
                <a:spcPts val="600"/>
              </a:spcAft>
              <a:defRPr sz="2080" b="0">
                <a:solidFill>
                  <a:schemeClr val="bg1"/>
                </a:solidFill>
                <a:latin typeface="Frutiger LT Com 75 Black" panose="020B0A03040504030204" pitchFamily="34" charset="0"/>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buAutoNum type="arabicPeriod"/>
              <a:defRPr>
                <a:solidFill>
                  <a:schemeClr val="bg1"/>
                </a:solidFill>
              </a:defRPr>
            </a:lvl8pPr>
            <a:lvl9pPr>
              <a:buClr>
                <a:schemeClr val="bg1"/>
              </a:buClr>
              <a:defRPr>
                <a:solidFill>
                  <a:schemeClr val="bg1"/>
                </a:solidFill>
              </a:defRPr>
            </a:lvl9pPr>
          </a:lstStyle>
          <a:p>
            <a:pPr lvl="0"/>
            <a:r>
              <a:rPr lang="de-DE" noProof="0" dirty="0"/>
              <a:t>Level 1</a:t>
            </a:r>
          </a:p>
          <a:p>
            <a:pPr lvl="1"/>
            <a:r>
              <a:rPr lang="de-DE" noProof="0" dirty="0"/>
              <a:t>—</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id="{74F9B75C-F431-4271-A789-357B552F17EE}"/>
              </a:ext>
            </a:extLst>
          </p:cNvPr>
          <p:cNvSpPr>
            <a:spLocks noGrp="1"/>
          </p:cNvSpPr>
          <p:nvPr>
            <p:ph type="body" sz="quarter" idx="14" hasCustomPrompt="1"/>
          </p:nvPr>
        </p:nvSpPr>
        <p:spPr>
          <a:xfrm>
            <a:off x="6275388" y="1700213"/>
            <a:ext cx="5437187" cy="2640595"/>
          </a:xfrm>
        </p:spPr>
        <p:txBody>
          <a:bodyPr/>
          <a:lstStyle>
            <a:lvl5pPr>
              <a:defRPr/>
            </a:lvl5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4" name="Textplatzhalter 3">
            <a:extLst>
              <a:ext uri="{FF2B5EF4-FFF2-40B4-BE49-F238E27FC236}">
                <a16:creationId xmlns:a16="http://schemas.microsoft.com/office/drawing/2014/main" id="{870EAC44-6B23-48D7-9382-254ECE95C3B7}"/>
              </a:ext>
            </a:extLst>
          </p:cNvPr>
          <p:cNvSpPr>
            <a:spLocks noGrp="1"/>
          </p:cNvSpPr>
          <p:nvPr>
            <p:ph type="body" sz="quarter" idx="18" hasCustomPrompt="1"/>
          </p:nvPr>
        </p:nvSpPr>
        <p:spPr>
          <a:xfrm>
            <a:off x="479425" y="778321"/>
            <a:ext cx="11233150" cy="319318"/>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3" name="Datumsplatzhalter 2">
            <a:extLst>
              <a:ext uri="{FF2B5EF4-FFF2-40B4-BE49-F238E27FC236}">
                <a16:creationId xmlns:a16="http://schemas.microsoft.com/office/drawing/2014/main" id="{F695CE19-2635-48CD-86C5-A6711E8F2407}"/>
              </a:ext>
            </a:extLst>
          </p:cNvPr>
          <p:cNvSpPr>
            <a:spLocks noGrp="1"/>
          </p:cNvSpPr>
          <p:nvPr>
            <p:ph type="dt" sz="half" idx="19"/>
          </p:nvPr>
        </p:nvSpPr>
        <p:spPr/>
        <p:txBody>
          <a:bodyPr/>
          <a:lstStyle/>
          <a:p>
            <a:fld id="{B54C5216-E07E-410D-A429-83EADA43FDAE}" type="datetime1">
              <a:rPr lang="de-DE" noProof="0" smtClean="0"/>
              <a:t>30.06.2023</a:t>
            </a:fld>
            <a:endParaRPr lang="de-DE" noProof="0" dirty="0"/>
          </a:p>
        </p:txBody>
      </p:sp>
      <p:sp>
        <p:nvSpPr>
          <p:cNvPr id="5" name="Fußzeilenplatzhalter 4">
            <a:extLst>
              <a:ext uri="{FF2B5EF4-FFF2-40B4-BE49-F238E27FC236}">
                <a16:creationId xmlns:a16="http://schemas.microsoft.com/office/drawing/2014/main" id="{A8987410-0067-43D6-9FB8-E4A3CFE6622D}"/>
              </a:ext>
            </a:extLst>
          </p:cNvPr>
          <p:cNvSpPr>
            <a:spLocks noGrp="1"/>
          </p:cNvSpPr>
          <p:nvPr>
            <p:ph type="ftr" sz="quarter" idx="20"/>
          </p:nvPr>
        </p:nvSpPr>
        <p:spPr/>
        <p:txBody>
          <a:bodyPr/>
          <a:lstStyle/>
          <a:p>
            <a:r>
              <a:rPr lang="de-DE" noProof="0"/>
              <a:t>© Fraunhofer IPT/WZL der RWTH Aachen</a:t>
            </a:r>
            <a:endParaRPr lang="de-DE" noProof="0" dirty="0"/>
          </a:p>
        </p:txBody>
      </p:sp>
      <p:sp>
        <p:nvSpPr>
          <p:cNvPr id="6" name="Foliennummernplatzhalter 5">
            <a:extLst>
              <a:ext uri="{FF2B5EF4-FFF2-40B4-BE49-F238E27FC236}">
                <a16:creationId xmlns:a16="http://schemas.microsoft.com/office/drawing/2014/main" id="{47B4A690-2DD5-436A-A09D-218E639343B0}"/>
              </a:ext>
            </a:extLst>
          </p:cNvPr>
          <p:cNvSpPr>
            <a:spLocks noGrp="1"/>
          </p:cNvSpPr>
          <p:nvPr>
            <p:ph type="sldNum" sz="quarter" idx="21"/>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2331984432"/>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itat hell">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BAB6549-3007-4962-B8D4-52ECE4823118}"/>
              </a:ext>
            </a:extLst>
          </p:cNvPr>
          <p:cNvGraphicFramePr>
            <a:graphicFrameLocks noChangeAspect="1"/>
          </p:cNvGraphicFramePr>
          <p:nvPr userDrawn="1">
            <p:custDataLst>
              <p:tags r:id="rId1"/>
            </p:custDataLst>
            <p:extLst>
              <p:ext uri="{D42A27DB-BD31-4B8C-83A1-F6EECF244321}">
                <p14:modId xmlns:p14="http://schemas.microsoft.com/office/powerpoint/2010/main" val="37518240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5BAB6549-3007-4962-B8D4-52ECE48231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Rechteck 21">
            <a:extLst>
              <a:ext uri="{FF2B5EF4-FFF2-40B4-BE49-F238E27FC236}">
                <a16:creationId xmlns:a16="http://schemas.microsoft.com/office/drawing/2014/main" id="{30FDEE22-4D74-4924-86C5-CF41B7A9F583}"/>
              </a:ext>
            </a:extLst>
          </p:cNvPr>
          <p:cNvSpPr/>
          <p:nvPr userDrawn="1"/>
        </p:nvSpPr>
        <p:spPr bwMode="gray">
          <a:xfrm>
            <a:off x="479425" y="1206230"/>
            <a:ext cx="473886" cy="8754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cxnSp>
        <p:nvCxnSpPr>
          <p:cNvPr id="15" name="Gerader Verbinder 14">
            <a:extLst>
              <a:ext uri="{FF2B5EF4-FFF2-40B4-BE49-F238E27FC236}">
                <a16:creationId xmlns:a16="http://schemas.microsoft.com/office/drawing/2014/main" id="{CABC3893-E6D0-4680-9CDB-B7D76C158179}"/>
              </a:ext>
            </a:extLst>
          </p:cNvPr>
          <p:cNvCxnSpPr/>
          <p:nvPr userDrawn="1"/>
        </p:nvCxnSpPr>
        <p:spPr>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platzhalter 31">
            <a:extLst>
              <a:ext uri="{FF2B5EF4-FFF2-40B4-BE49-F238E27FC236}">
                <a16:creationId xmlns:a16="http://schemas.microsoft.com/office/drawing/2014/main" id="{19260903-BB55-4E18-8A26-9490D566EEA9}"/>
              </a:ext>
            </a:extLst>
          </p:cNvPr>
          <p:cNvSpPr>
            <a:spLocks noGrp="1"/>
          </p:cNvSpPr>
          <p:nvPr>
            <p:ph type="body" sz="quarter" idx="13" hasCustomPrompt="1"/>
          </p:nvPr>
        </p:nvSpPr>
        <p:spPr>
          <a:xfrm>
            <a:off x="479425" y="1826785"/>
            <a:ext cx="11233150" cy="1205330"/>
          </a:xfrm>
        </p:spPr>
        <p:txBody>
          <a:bodyPr/>
          <a:lstStyle>
            <a:lvl1pPr>
              <a:lnSpc>
                <a:spcPct val="110000"/>
              </a:lnSpc>
              <a:spcAft>
                <a:spcPts val="0"/>
              </a:spcAft>
              <a:defRPr sz="4400">
                <a:solidFill>
                  <a:schemeClr val="accent2"/>
                </a:solidFill>
                <a:latin typeface="Frutiger LT Com 65 Bold" panose="020B0803030504020204" pitchFamily="34" charset="0"/>
              </a:defRPr>
            </a:lvl1pPr>
            <a:lvl2pPr algn="r">
              <a:lnSpc>
                <a:spcPct val="110000"/>
              </a:lnSpc>
              <a:spcAft>
                <a:spcPts val="0"/>
              </a:spcAft>
              <a:defRPr sz="1400">
                <a:solidFill>
                  <a:schemeClr val="accent2"/>
                </a:solidFill>
                <a:latin typeface="+mj-lt"/>
              </a:defRPr>
            </a:lvl2pPr>
            <a:lvl3pPr algn="r">
              <a:lnSpc>
                <a:spcPct val="110000"/>
              </a:lnSpc>
              <a:spcAft>
                <a:spcPts val="0"/>
              </a:spcAft>
              <a:defRPr b="0">
                <a:solidFill>
                  <a:schemeClr val="accent2"/>
                </a:solidFill>
                <a:latin typeface="+mn-lt"/>
              </a:defRPr>
            </a:lvl3pPr>
            <a:lvl4pPr marL="0" indent="0" algn="r">
              <a:lnSpc>
                <a:spcPct val="110000"/>
              </a:lnSpc>
              <a:buNone/>
              <a:defRPr>
                <a:solidFill>
                  <a:schemeClr val="accent2"/>
                </a:solidFill>
              </a:defRPr>
            </a:lvl4pPr>
          </a:lstStyle>
          <a:p>
            <a:pPr lvl="0"/>
            <a:r>
              <a:rPr lang="de-DE"/>
              <a:t>Zitat</a:t>
            </a:r>
            <a:endParaRPr lang="de-DE" dirty="0"/>
          </a:p>
          <a:p>
            <a:pPr lvl="1"/>
            <a:r>
              <a:rPr lang="de-DE"/>
              <a:t>Name des Autors</a:t>
            </a:r>
            <a:endParaRPr lang="de-DE" dirty="0"/>
          </a:p>
          <a:p>
            <a:pPr lvl="2"/>
            <a:r>
              <a:rPr lang="de-DE"/>
              <a:t>Position</a:t>
            </a:r>
            <a:endParaRPr lang="de-DE" dirty="0"/>
          </a:p>
        </p:txBody>
      </p:sp>
      <p:grpSp>
        <p:nvGrpSpPr>
          <p:cNvPr id="20" name="Gruppieren 19">
            <a:extLst>
              <a:ext uri="{FF2B5EF4-FFF2-40B4-BE49-F238E27FC236}">
                <a16:creationId xmlns:a16="http://schemas.microsoft.com/office/drawing/2014/main" id="{B30F5BB5-7863-4504-94A4-F39A72E20BF2}"/>
              </a:ext>
            </a:extLst>
          </p:cNvPr>
          <p:cNvGrpSpPr/>
          <p:nvPr userDrawn="1"/>
        </p:nvGrpSpPr>
        <p:grpSpPr>
          <a:xfrm>
            <a:off x="479425" y="476249"/>
            <a:ext cx="1266824" cy="1028701"/>
            <a:chOff x="621507" y="476249"/>
            <a:chExt cx="1266824" cy="1028701"/>
          </a:xfrm>
        </p:grpSpPr>
        <p:sp>
          <p:nvSpPr>
            <p:cNvPr id="3" name="Pfeil: Chevron 2">
              <a:extLst>
                <a:ext uri="{FF2B5EF4-FFF2-40B4-BE49-F238E27FC236}">
                  <a16:creationId xmlns:a16="http://schemas.microsoft.com/office/drawing/2014/main" id="{80955E3B-8357-4836-8592-3039D01F1391}"/>
                </a:ext>
              </a:extLst>
            </p:cNvPr>
            <p:cNvSpPr/>
            <p:nvPr userDrawn="1"/>
          </p:nvSpPr>
          <p:spPr>
            <a:xfrm>
              <a:off x="621507" y="476249"/>
              <a:ext cx="671512" cy="1028701"/>
            </a:xfrm>
            <a:prstGeom prst="chevron">
              <a:avLst>
                <a:gd name="adj" fmla="val 42908"/>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19" name="Pfeil: Chevron 18">
              <a:extLst>
                <a:ext uri="{FF2B5EF4-FFF2-40B4-BE49-F238E27FC236}">
                  <a16:creationId xmlns:a16="http://schemas.microsoft.com/office/drawing/2014/main" id="{8245CA0A-C731-43B3-A4D1-99935FA2DE2F}"/>
                </a:ext>
              </a:extLst>
            </p:cNvPr>
            <p:cNvSpPr/>
            <p:nvPr userDrawn="1"/>
          </p:nvSpPr>
          <p:spPr>
            <a:xfrm>
              <a:off x="1216819" y="476249"/>
              <a:ext cx="671512" cy="1028701"/>
            </a:xfrm>
            <a:prstGeom prst="chevron">
              <a:avLst>
                <a:gd name="adj" fmla="val 42908"/>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grpSp>
      <p:sp>
        <p:nvSpPr>
          <p:cNvPr id="2" name="Datumsplatzhalter 1">
            <a:extLst>
              <a:ext uri="{FF2B5EF4-FFF2-40B4-BE49-F238E27FC236}">
                <a16:creationId xmlns:a16="http://schemas.microsoft.com/office/drawing/2014/main" id="{3719F7FF-9FD8-4FC6-AE77-A349B0ACD5C2}"/>
              </a:ext>
            </a:extLst>
          </p:cNvPr>
          <p:cNvSpPr>
            <a:spLocks noGrp="1"/>
          </p:cNvSpPr>
          <p:nvPr>
            <p:ph type="dt" sz="half" idx="14"/>
          </p:nvPr>
        </p:nvSpPr>
        <p:spPr/>
        <p:txBody>
          <a:bodyPr/>
          <a:lstStyle/>
          <a:p>
            <a:fld id="{043060F8-5D20-497E-9AAB-512DDB8C88FF}" type="datetime1">
              <a:rPr lang="de-DE" noProof="0" smtClean="0"/>
              <a:t>30.06.2023</a:t>
            </a:fld>
            <a:endParaRPr lang="de-DE" noProof="0" dirty="0"/>
          </a:p>
        </p:txBody>
      </p:sp>
      <p:sp>
        <p:nvSpPr>
          <p:cNvPr id="7" name="Fußzeilenplatzhalter 6">
            <a:extLst>
              <a:ext uri="{FF2B5EF4-FFF2-40B4-BE49-F238E27FC236}">
                <a16:creationId xmlns:a16="http://schemas.microsoft.com/office/drawing/2014/main" id="{03B70818-BA9A-4A9E-BB42-894CD16E6FDF}"/>
              </a:ext>
            </a:extLst>
          </p:cNvPr>
          <p:cNvSpPr>
            <a:spLocks noGrp="1"/>
          </p:cNvSpPr>
          <p:nvPr>
            <p:ph type="ftr" sz="quarter" idx="15"/>
          </p:nvPr>
        </p:nvSpPr>
        <p:spPr/>
        <p:txBody>
          <a:bodyPr/>
          <a:lstStyle/>
          <a:p>
            <a:r>
              <a:rPr lang="de-DE" noProof="0"/>
              <a:t>© Fraunhofer IPT/WZL der RWTH Aachen</a:t>
            </a:r>
            <a:endParaRPr lang="de-DE" noProof="0" dirty="0"/>
          </a:p>
        </p:txBody>
      </p:sp>
      <p:sp>
        <p:nvSpPr>
          <p:cNvPr id="8" name="Foliennummernplatzhalter 7">
            <a:extLst>
              <a:ext uri="{FF2B5EF4-FFF2-40B4-BE49-F238E27FC236}">
                <a16:creationId xmlns:a16="http://schemas.microsoft.com/office/drawing/2014/main" id="{8C8D05E3-CD28-43C1-A7F2-3AD6FBD49D71}"/>
              </a:ext>
            </a:extLst>
          </p:cNvPr>
          <p:cNvSpPr>
            <a:spLocks noGrp="1"/>
          </p:cNvSpPr>
          <p:nvPr>
            <p:ph type="sldNum" sz="quarter" idx="16"/>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19533397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Zitat dunkel">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BAB6549-3007-4962-B8D4-52ECE4823118}"/>
              </a:ext>
            </a:extLst>
          </p:cNvPr>
          <p:cNvGraphicFramePr>
            <a:graphicFrameLocks noChangeAspect="1"/>
          </p:cNvGraphicFramePr>
          <p:nvPr userDrawn="1">
            <p:custDataLst>
              <p:tags r:id="rId1"/>
            </p:custDataLst>
            <p:extLst>
              <p:ext uri="{D42A27DB-BD31-4B8C-83A1-F6EECF244321}">
                <p14:modId xmlns:p14="http://schemas.microsoft.com/office/powerpoint/2010/main" val="1538826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5BAB6549-3007-4962-B8D4-52ECE48231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5" name="Gerader Verbinder 14">
            <a:extLst>
              <a:ext uri="{FF2B5EF4-FFF2-40B4-BE49-F238E27FC236}">
                <a16:creationId xmlns:a16="http://schemas.microsoft.com/office/drawing/2014/main" id="{CABC3893-E6D0-4680-9CDB-B7D76C158179}"/>
              </a:ext>
            </a:extLst>
          </p:cNvPr>
          <p:cNvCxnSpPr/>
          <p:nvPr userDrawn="1"/>
        </p:nvCxnSpPr>
        <p:spPr>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F8D4B216-A5F7-4214-889D-75DD098CB82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10209"/>
          <a:stretch/>
        </p:blipFill>
        <p:spPr>
          <a:xfrm>
            <a:off x="1" y="-4763"/>
            <a:ext cx="12192000" cy="6157913"/>
          </a:xfrm>
          <a:prstGeom prst="rect">
            <a:avLst/>
          </a:prstGeom>
        </p:spPr>
      </p:pic>
      <p:sp>
        <p:nvSpPr>
          <p:cNvPr id="32" name="Textplatzhalter 31">
            <a:extLst>
              <a:ext uri="{FF2B5EF4-FFF2-40B4-BE49-F238E27FC236}">
                <a16:creationId xmlns:a16="http://schemas.microsoft.com/office/drawing/2014/main" id="{19260903-BB55-4E18-8A26-9490D566EEA9}"/>
              </a:ext>
            </a:extLst>
          </p:cNvPr>
          <p:cNvSpPr>
            <a:spLocks noGrp="1"/>
          </p:cNvSpPr>
          <p:nvPr>
            <p:ph type="body" sz="quarter" idx="13" hasCustomPrompt="1"/>
          </p:nvPr>
        </p:nvSpPr>
        <p:spPr>
          <a:xfrm>
            <a:off x="479425" y="1826785"/>
            <a:ext cx="11233150" cy="1205330"/>
          </a:xfrm>
        </p:spPr>
        <p:txBody>
          <a:bodyPr/>
          <a:lstStyle>
            <a:lvl1pPr>
              <a:lnSpc>
                <a:spcPct val="110000"/>
              </a:lnSpc>
              <a:spcAft>
                <a:spcPts val="0"/>
              </a:spcAft>
              <a:defRPr sz="4400">
                <a:solidFill>
                  <a:schemeClr val="bg1"/>
                </a:solidFill>
                <a:latin typeface="Frutiger LT Com 65 Bold" panose="020B0803030504020204" pitchFamily="34" charset="0"/>
              </a:defRPr>
            </a:lvl1pPr>
            <a:lvl2pPr algn="r">
              <a:lnSpc>
                <a:spcPct val="110000"/>
              </a:lnSpc>
              <a:spcAft>
                <a:spcPts val="0"/>
              </a:spcAft>
              <a:defRPr sz="1400">
                <a:solidFill>
                  <a:schemeClr val="bg1"/>
                </a:solidFill>
                <a:latin typeface="+mj-lt"/>
              </a:defRPr>
            </a:lvl2pPr>
            <a:lvl3pPr algn="r">
              <a:lnSpc>
                <a:spcPct val="110000"/>
              </a:lnSpc>
              <a:spcAft>
                <a:spcPts val="0"/>
              </a:spcAft>
              <a:defRPr>
                <a:solidFill>
                  <a:schemeClr val="bg1"/>
                </a:solidFill>
                <a:latin typeface="+mn-lt"/>
              </a:defRPr>
            </a:lvl3pPr>
            <a:lvl4pPr marL="0" indent="0" algn="r">
              <a:lnSpc>
                <a:spcPct val="110000"/>
              </a:lnSpc>
              <a:buNone/>
              <a:defRPr>
                <a:solidFill>
                  <a:schemeClr val="bg1"/>
                </a:solidFill>
              </a:defRPr>
            </a:lvl4pPr>
          </a:lstStyle>
          <a:p>
            <a:pPr lvl="0"/>
            <a:r>
              <a:rPr lang="de-DE"/>
              <a:t>Zitat</a:t>
            </a:r>
            <a:endParaRPr lang="de-DE" dirty="0"/>
          </a:p>
          <a:p>
            <a:pPr lvl="1"/>
            <a:r>
              <a:rPr lang="de-DE"/>
              <a:t>Name des Autors</a:t>
            </a:r>
            <a:endParaRPr lang="de-DE" dirty="0"/>
          </a:p>
          <a:p>
            <a:pPr lvl="2"/>
            <a:r>
              <a:rPr lang="de-DE"/>
              <a:t>Position</a:t>
            </a:r>
            <a:endParaRPr lang="de-DE" dirty="0"/>
          </a:p>
        </p:txBody>
      </p:sp>
      <p:grpSp>
        <p:nvGrpSpPr>
          <p:cNvPr id="20" name="Gruppieren 19">
            <a:extLst>
              <a:ext uri="{FF2B5EF4-FFF2-40B4-BE49-F238E27FC236}">
                <a16:creationId xmlns:a16="http://schemas.microsoft.com/office/drawing/2014/main" id="{942B2AF3-B72B-4E51-98E8-276E33E081FB}"/>
              </a:ext>
            </a:extLst>
          </p:cNvPr>
          <p:cNvGrpSpPr/>
          <p:nvPr userDrawn="1"/>
        </p:nvGrpSpPr>
        <p:grpSpPr>
          <a:xfrm>
            <a:off x="479425" y="476249"/>
            <a:ext cx="1266824" cy="1028701"/>
            <a:chOff x="621507" y="476249"/>
            <a:chExt cx="1266824" cy="1028701"/>
          </a:xfrm>
          <a:solidFill>
            <a:schemeClr val="bg1"/>
          </a:solidFill>
        </p:grpSpPr>
        <p:sp>
          <p:nvSpPr>
            <p:cNvPr id="21" name="Pfeil: Chevron 20">
              <a:extLst>
                <a:ext uri="{FF2B5EF4-FFF2-40B4-BE49-F238E27FC236}">
                  <a16:creationId xmlns:a16="http://schemas.microsoft.com/office/drawing/2014/main" id="{A9E48764-AC81-446C-B62C-88A8F03B3803}"/>
                </a:ext>
              </a:extLst>
            </p:cNvPr>
            <p:cNvSpPr/>
            <p:nvPr userDrawn="1"/>
          </p:nvSpPr>
          <p:spPr>
            <a:xfrm>
              <a:off x="621507" y="476249"/>
              <a:ext cx="671512" cy="1028701"/>
            </a:xfrm>
            <a:prstGeom prst="chevron">
              <a:avLst>
                <a:gd name="adj" fmla="val 42908"/>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22" name="Pfeil: Chevron 21">
              <a:extLst>
                <a:ext uri="{FF2B5EF4-FFF2-40B4-BE49-F238E27FC236}">
                  <a16:creationId xmlns:a16="http://schemas.microsoft.com/office/drawing/2014/main" id="{14C3BCAC-351B-4AFA-8D18-F61D609E40E4}"/>
                </a:ext>
              </a:extLst>
            </p:cNvPr>
            <p:cNvSpPr/>
            <p:nvPr userDrawn="1"/>
          </p:nvSpPr>
          <p:spPr>
            <a:xfrm>
              <a:off x="1216819" y="476249"/>
              <a:ext cx="671512" cy="1028701"/>
            </a:xfrm>
            <a:prstGeom prst="chevron">
              <a:avLst>
                <a:gd name="adj" fmla="val 42908"/>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grpSp>
      <p:sp>
        <p:nvSpPr>
          <p:cNvPr id="3" name="Datumsplatzhalter 2">
            <a:extLst>
              <a:ext uri="{FF2B5EF4-FFF2-40B4-BE49-F238E27FC236}">
                <a16:creationId xmlns:a16="http://schemas.microsoft.com/office/drawing/2014/main" id="{D647DF70-C076-4A26-9F94-6FA1181DF1FF}"/>
              </a:ext>
            </a:extLst>
          </p:cNvPr>
          <p:cNvSpPr>
            <a:spLocks noGrp="1"/>
          </p:cNvSpPr>
          <p:nvPr>
            <p:ph type="dt" sz="half" idx="14"/>
          </p:nvPr>
        </p:nvSpPr>
        <p:spPr/>
        <p:txBody>
          <a:bodyPr/>
          <a:lstStyle/>
          <a:p>
            <a:fld id="{AF292229-9EF2-4BE6-8732-2CC7993750B5}" type="datetime1">
              <a:rPr lang="de-DE" noProof="0" smtClean="0"/>
              <a:t>30.06.2023</a:t>
            </a:fld>
            <a:endParaRPr lang="de-DE" noProof="0" dirty="0"/>
          </a:p>
        </p:txBody>
      </p:sp>
      <p:sp>
        <p:nvSpPr>
          <p:cNvPr id="4" name="Fußzeilenplatzhalter 3">
            <a:extLst>
              <a:ext uri="{FF2B5EF4-FFF2-40B4-BE49-F238E27FC236}">
                <a16:creationId xmlns:a16="http://schemas.microsoft.com/office/drawing/2014/main" id="{21784F8B-F977-42FC-A651-A02A01C602E7}"/>
              </a:ext>
            </a:extLst>
          </p:cNvPr>
          <p:cNvSpPr>
            <a:spLocks noGrp="1"/>
          </p:cNvSpPr>
          <p:nvPr>
            <p:ph type="ftr" sz="quarter" idx="15"/>
          </p:nvPr>
        </p:nvSpPr>
        <p:spPr/>
        <p:txBody>
          <a:bodyPr/>
          <a:lstStyle/>
          <a:p>
            <a:r>
              <a:rPr lang="de-DE" noProof="0"/>
              <a:t>© Fraunhofer IPT/WZL der RWTH Aachen</a:t>
            </a:r>
            <a:endParaRPr lang="de-DE" noProof="0" dirty="0"/>
          </a:p>
        </p:txBody>
      </p:sp>
      <p:sp>
        <p:nvSpPr>
          <p:cNvPr id="5" name="Foliennummernplatzhalter 4">
            <a:extLst>
              <a:ext uri="{FF2B5EF4-FFF2-40B4-BE49-F238E27FC236}">
                <a16:creationId xmlns:a16="http://schemas.microsoft.com/office/drawing/2014/main" id="{2160083F-34CE-4BF0-AB01-7CCA0176F2D5}"/>
              </a:ext>
            </a:extLst>
          </p:cNvPr>
          <p:cNvSpPr>
            <a:spLocks noGrp="1"/>
          </p:cNvSpPr>
          <p:nvPr>
            <p:ph type="sldNum" sz="quarter" idx="16"/>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2757569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vollflächig">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F093205C-381E-B23F-7CED-97C6BAF8C7F9}"/>
              </a:ext>
            </a:extLst>
          </p:cNvPr>
          <p:cNvSpPr>
            <a:spLocks noGrp="1"/>
          </p:cNvSpPr>
          <p:nvPr>
            <p:ph type="pic" sz="quarter" idx="10"/>
          </p:nvPr>
        </p:nvSpPr>
        <p:spPr bwMode="gray">
          <a:xfrm>
            <a:off x="0" y="0"/>
            <a:ext cx="12192000" cy="6858000"/>
          </a:xfrm>
          <a:custGeom>
            <a:avLst/>
            <a:gdLst>
              <a:gd name="connsiteX0" fmla="*/ 9192575 w 12192000"/>
              <a:gd name="connsiteY0" fmla="*/ 1492250 h 6858000"/>
              <a:gd name="connsiteX1" fmla="*/ 9192575 w 12192000"/>
              <a:gd name="connsiteY1" fmla="*/ 1947650 h 6858000"/>
              <a:gd name="connsiteX2" fmla="*/ 11712575 w 12192000"/>
              <a:gd name="connsiteY2" fmla="*/ 1947650 h 6858000"/>
              <a:gd name="connsiteX3" fmla="*/ 11712575 w 12192000"/>
              <a:gd name="connsiteY3" fmla="*/ 1492250 h 6858000"/>
              <a:gd name="connsiteX4" fmla="*/ 9192575 w 12192000"/>
              <a:gd name="connsiteY4" fmla="*/ 476250 h 6858000"/>
              <a:gd name="connsiteX5" fmla="*/ 9192575 w 12192000"/>
              <a:gd name="connsiteY5" fmla="*/ 1392238 h 6858000"/>
              <a:gd name="connsiteX6" fmla="*/ 11712575 w 12192000"/>
              <a:gd name="connsiteY6" fmla="*/ 1392238 h 6858000"/>
              <a:gd name="connsiteX7" fmla="*/ 11712575 w 12192000"/>
              <a:gd name="connsiteY7" fmla="*/ 4762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7086670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2952020"/>
            <a:ext cx="5916612" cy="3388337"/>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Kontakt</a:t>
            </a:r>
            <a:endParaRPr lang="de-DE" dirty="0"/>
          </a:p>
          <a:p>
            <a:pPr lvl="1"/>
            <a:r>
              <a:rPr lang="de-DE" dirty="0"/>
              <a:t>—</a:t>
            </a:r>
          </a:p>
          <a:p>
            <a:pPr lvl="2"/>
            <a:r>
              <a:rPr lang="de-DE"/>
              <a:t>Titel Vorname Name</a:t>
            </a:r>
            <a:endParaRPr lang="de-DE" dirty="0"/>
          </a:p>
          <a:p>
            <a:pPr lvl="2"/>
            <a:r>
              <a:rPr lang="de-DE"/>
              <a:t>Geschäftsbereich XXX</a:t>
            </a:r>
            <a:endParaRPr lang="de-DE" dirty="0"/>
          </a:p>
          <a:p>
            <a:pPr lvl="2"/>
            <a:r>
              <a:rPr lang="de-DE" dirty="0"/>
              <a:t>Tel. +49 12 3456-XXXX</a:t>
            </a:r>
          </a:p>
          <a:p>
            <a:pPr lvl="2"/>
            <a:r>
              <a:rPr lang="de-DE" dirty="0"/>
              <a:t>Fax +49 12 3456-XXXX</a:t>
            </a:r>
          </a:p>
          <a:p>
            <a:pPr lvl="2"/>
            <a:r>
              <a:rPr lang="de-DE" dirty="0"/>
              <a:t>vorname.name@fraunhofer.de</a:t>
            </a:r>
          </a:p>
        </p:txBody>
      </p:sp>
      <p:pic>
        <p:nvPicPr>
          <p:cNvPr id="6" name="ipt_rgb_modul_send_de">
            <a:extLst>
              <a:ext uri="{FF2B5EF4-FFF2-40B4-BE49-F238E27FC236}">
                <a16:creationId xmlns:a16="http://schemas.microsoft.com/office/drawing/2014/main" id="{00CF2F51-E108-3DCF-5A98-B8EEA06CCC6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7" name="ipt_rgb_modul_send_de">
            <a:extLst>
              <a:ext uri="{FF2B5EF4-FFF2-40B4-BE49-F238E27FC236}">
                <a16:creationId xmlns:a16="http://schemas.microsoft.com/office/drawing/2014/main" id="{F495169C-66A1-C664-5345-492879864D46}"/>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5783660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halb">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2843079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ildplatzhalter 4">
            <a:extLst>
              <a:ext uri="{FF2B5EF4-FFF2-40B4-BE49-F238E27FC236}">
                <a16:creationId xmlns:a16="http://schemas.microsoft.com/office/drawing/2014/main" id="{E03CE0E6-D2CB-8F7D-2D73-1B892D53D24D}"/>
              </a:ext>
            </a:extLst>
          </p:cNvPr>
          <p:cNvSpPr>
            <a:spLocks noGrp="1"/>
          </p:cNvSpPr>
          <p:nvPr>
            <p:ph type="pic" sz="quarter" idx="10"/>
          </p:nvPr>
        </p:nvSpPr>
        <p:spPr bwMode="gray">
          <a:xfrm>
            <a:off x="0" y="0"/>
            <a:ext cx="12192000" cy="4572000"/>
          </a:xfrm>
          <a:custGeom>
            <a:avLst/>
            <a:gdLst>
              <a:gd name="connsiteX0" fmla="*/ 9192575 w 12192000"/>
              <a:gd name="connsiteY0" fmla="*/ 1492250 h 4572000"/>
              <a:gd name="connsiteX1" fmla="*/ 9192575 w 12192000"/>
              <a:gd name="connsiteY1" fmla="*/ 1947650 h 4572000"/>
              <a:gd name="connsiteX2" fmla="*/ 11712575 w 12192000"/>
              <a:gd name="connsiteY2" fmla="*/ 1947650 h 4572000"/>
              <a:gd name="connsiteX3" fmla="*/ 11712575 w 12192000"/>
              <a:gd name="connsiteY3" fmla="*/ 1492250 h 4572000"/>
              <a:gd name="connsiteX4" fmla="*/ 9192575 w 12192000"/>
              <a:gd name="connsiteY4" fmla="*/ 476250 h 4572000"/>
              <a:gd name="connsiteX5" fmla="*/ 9192575 w 12192000"/>
              <a:gd name="connsiteY5" fmla="*/ 1392238 h 4572000"/>
              <a:gd name="connsiteX6" fmla="*/ 11712575 w 12192000"/>
              <a:gd name="connsiteY6" fmla="*/ 1392238 h 4572000"/>
              <a:gd name="connsiteX7" fmla="*/ 11712575 w 12192000"/>
              <a:gd name="connsiteY7" fmla="*/ 476250 h 4572000"/>
              <a:gd name="connsiteX8" fmla="*/ 0 w 12192000"/>
              <a:gd name="connsiteY8" fmla="*/ 0 h 4572000"/>
              <a:gd name="connsiteX9" fmla="*/ 12192000 w 12192000"/>
              <a:gd name="connsiteY9" fmla="*/ 0 h 4572000"/>
              <a:gd name="connsiteX10" fmla="*/ 12192000 w 12192000"/>
              <a:gd name="connsiteY10" fmla="*/ 4572000 h 4572000"/>
              <a:gd name="connsiteX11" fmla="*/ 0 w 121920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572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4572000"/>
                </a:lnTo>
                <a:lnTo>
                  <a:pt x="0" y="4572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2952020"/>
            <a:ext cx="5916612" cy="3388337"/>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Kontakt</a:t>
            </a:r>
            <a:endParaRPr lang="de-DE" dirty="0"/>
          </a:p>
          <a:p>
            <a:pPr lvl="1"/>
            <a:r>
              <a:rPr lang="de-DE" dirty="0"/>
              <a:t>—</a:t>
            </a:r>
          </a:p>
          <a:p>
            <a:pPr lvl="2"/>
            <a:r>
              <a:rPr lang="de-DE"/>
              <a:t>Titel Vorname Name</a:t>
            </a:r>
            <a:endParaRPr lang="de-DE" dirty="0"/>
          </a:p>
          <a:p>
            <a:pPr lvl="2"/>
            <a:r>
              <a:rPr lang="de-DE"/>
              <a:t>Geschäftsbereich XXX</a:t>
            </a:r>
            <a:endParaRPr lang="de-DE" dirty="0"/>
          </a:p>
          <a:p>
            <a:pPr lvl="2"/>
            <a:r>
              <a:rPr lang="de-DE" dirty="0"/>
              <a:t>Tel. +49 12 3456-XXXX</a:t>
            </a:r>
          </a:p>
          <a:p>
            <a:pPr lvl="2"/>
            <a:r>
              <a:rPr lang="de-DE" dirty="0"/>
              <a:t>Fax +49 12 3456-XXXX</a:t>
            </a:r>
          </a:p>
          <a:p>
            <a:pPr lvl="2"/>
            <a:r>
              <a:rPr lang="de-DE" dirty="0"/>
              <a:t>vorname.name@fraunhofer.de</a:t>
            </a:r>
          </a:p>
        </p:txBody>
      </p:sp>
      <p:pic>
        <p:nvPicPr>
          <p:cNvPr id="6" name="ipt_rgb_modul_send_de">
            <a:extLst>
              <a:ext uri="{FF2B5EF4-FFF2-40B4-BE49-F238E27FC236}">
                <a16:creationId xmlns:a16="http://schemas.microsoft.com/office/drawing/2014/main" id="{F45E2172-884D-91C9-EBCA-4F9CC1E4474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7" name="ipt_rgb_modul_send_de">
            <a:extLst>
              <a:ext uri="{FF2B5EF4-FFF2-40B4-BE49-F238E27FC236}">
                <a16:creationId xmlns:a16="http://schemas.microsoft.com/office/drawing/2014/main" id="{DE03A2CC-C2EB-7737-527F-27CE2170525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8230354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6246021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Grafik 5">
            <a:extLst>
              <a:ext uri="{FF2B5EF4-FFF2-40B4-BE49-F238E27FC236}">
                <a16:creationId xmlns:a16="http://schemas.microsoft.com/office/drawing/2014/main" id="{9233E68D-B08D-4763-8344-832492442697}"/>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1" y="0"/>
            <a:ext cx="12192000" cy="6857999"/>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9425" y="1700213"/>
            <a:ext cx="5916612" cy="3848489"/>
          </a:xfrm>
          <a:noFill/>
        </p:spPr>
        <p:txBody>
          <a:bodyPr lIns="0" tIns="0" rIns="0" bIns="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ct val="110000"/>
              </a:lnSpc>
              <a:spcBef>
                <a:spcPts val="0"/>
              </a:spcBef>
              <a:spcAft>
                <a:spcPts val="0"/>
              </a:spcAft>
              <a:buNone/>
              <a:defRPr>
                <a:solidFill>
                  <a:schemeClr val="bg1"/>
                </a:solidFill>
              </a:defRPr>
            </a:lvl4pPr>
            <a:lvl5pPr>
              <a:spcAft>
                <a:spcPts val="0"/>
              </a:spcAft>
              <a:defRPr/>
            </a:lvl5pPr>
          </a:lstStyle>
          <a:p>
            <a:pPr lvl="0"/>
            <a:r>
              <a:rPr lang="de-DE"/>
              <a:t>Kontakt</a:t>
            </a:r>
            <a:endParaRPr lang="de-DE" dirty="0"/>
          </a:p>
          <a:p>
            <a:pPr lvl="1"/>
            <a:r>
              <a:rPr lang="de-DE" dirty="0"/>
              <a:t>—</a:t>
            </a:r>
          </a:p>
          <a:p>
            <a:pPr lvl="2"/>
            <a:r>
              <a:rPr lang="de-DE"/>
              <a:t>Titel Vorname Name</a:t>
            </a:r>
            <a:endParaRPr lang="de-DE" dirty="0"/>
          </a:p>
          <a:p>
            <a:pPr lvl="2"/>
            <a:r>
              <a:rPr lang="de-DE"/>
              <a:t>Geschäftsbereich XXX</a:t>
            </a:r>
            <a:endParaRPr lang="de-DE" dirty="0"/>
          </a:p>
          <a:p>
            <a:pPr lvl="2"/>
            <a:r>
              <a:rPr lang="de-DE" dirty="0"/>
              <a:t>Tel. +49 12 3456-XXXX</a:t>
            </a:r>
          </a:p>
          <a:p>
            <a:pPr lvl="2"/>
            <a:r>
              <a:rPr lang="de-DE" dirty="0"/>
              <a:t>Fax +49 12 3456-XXXX</a:t>
            </a:r>
          </a:p>
          <a:p>
            <a:pPr lvl="2"/>
            <a:r>
              <a:rPr lang="de-DE" dirty="0"/>
              <a:t>vorname.name@fraunhofer.de</a:t>
            </a:r>
          </a:p>
          <a:p>
            <a:pPr lvl="3"/>
            <a:endParaRPr lang="pt-BR" dirty="0"/>
          </a:p>
          <a:p>
            <a:pPr lvl="3"/>
            <a:r>
              <a:rPr lang="pt-BR" dirty="0"/>
              <a:t>Fraunhofer XYZ</a:t>
            </a:r>
          </a:p>
          <a:p>
            <a:pPr lvl="3"/>
            <a:r>
              <a:rPr lang="pt-BR"/>
              <a:t>Straße XY</a:t>
            </a:r>
            <a:endParaRPr lang="pt-BR" dirty="0"/>
          </a:p>
          <a:p>
            <a:pPr lvl="3"/>
            <a:r>
              <a:rPr lang="pt-BR"/>
              <a:t>12345 Stadt</a:t>
            </a:r>
            <a:endParaRPr lang="pt-BR" dirty="0"/>
          </a:p>
          <a:p>
            <a:pPr lvl="3"/>
            <a:r>
              <a:rPr lang="pt-BR" dirty="0"/>
              <a:t>www.fraunhofer.de</a:t>
            </a:r>
          </a:p>
        </p:txBody>
      </p:sp>
      <p:pic>
        <p:nvPicPr>
          <p:cNvPr id="2" name="ipt_rgb_modul_send_de">
            <a:extLst>
              <a:ext uri="{FF2B5EF4-FFF2-40B4-BE49-F238E27FC236}">
                <a16:creationId xmlns:a16="http://schemas.microsoft.com/office/drawing/2014/main" id="{35BE6470-9C7A-097F-C1C2-97EA2CE43E4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686283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128471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Grafik 7">
            <a:extLst>
              <a:ext uri="{FF2B5EF4-FFF2-40B4-BE49-F238E27FC236}">
                <a16:creationId xmlns:a16="http://schemas.microsoft.com/office/drawing/2014/main" id="{9F17E90D-0C11-4C1A-9AB0-99DFB3D05F3A}"/>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9425" y="2255355"/>
            <a:ext cx="11233149" cy="2998000"/>
          </a:xfrm>
          <a:noFill/>
        </p:spPr>
        <p:txBody>
          <a:bodyPr wrap="square" lIns="0" tIns="0" rIns="0" bIns="0" anchor="t">
            <a:spAutoFit/>
          </a:bodyPr>
          <a:lstStyle>
            <a:lvl1pPr>
              <a:lnSpc>
                <a:spcPct val="100000"/>
              </a:lnSpc>
              <a:spcAft>
                <a:spcPts val="0"/>
              </a:spcAft>
              <a:defRPr sz="6600" b="0">
                <a:solidFill>
                  <a:schemeClr val="bg1"/>
                </a:solidFill>
                <a:latin typeface="+mn-lt"/>
              </a:defRPr>
            </a:lvl1pPr>
            <a:lvl2pPr>
              <a:lnSpc>
                <a:spcPts val="7200"/>
              </a:lnSpc>
              <a:spcAft>
                <a:spcPts val="1600"/>
              </a:spcAft>
              <a:defRPr sz="8580" b="0">
                <a:solidFill>
                  <a:schemeClr val="bg1"/>
                </a:solidFill>
                <a:latin typeface="Frutiger LT Com 75 Black" panose="020B0A03040504030204" pitchFamily="34" charset="0"/>
              </a:defRPr>
            </a:lvl2pPr>
            <a:lvl3pPr>
              <a:lnSpc>
                <a:spcPts val="2080"/>
              </a:lnSpc>
              <a:spcAft>
                <a:spcPts val="0"/>
              </a:spcAft>
              <a:defRPr>
                <a:solidFill>
                  <a:schemeClr val="bg1"/>
                </a:solidFill>
                <a:latin typeface="+mj-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Vielen Dank für Ihre Aufmerksamkeit</a:t>
            </a:r>
            <a:endParaRPr lang="de-DE" dirty="0"/>
          </a:p>
          <a:p>
            <a:pPr lvl="1"/>
            <a:r>
              <a:rPr lang="de-DE" dirty="0"/>
              <a:t>—</a:t>
            </a:r>
          </a:p>
        </p:txBody>
      </p:sp>
      <p:pic>
        <p:nvPicPr>
          <p:cNvPr id="2" name="ipt_rgb_modul_send_de">
            <a:extLst>
              <a:ext uri="{FF2B5EF4-FFF2-40B4-BE49-F238E27FC236}">
                <a16:creationId xmlns:a16="http://schemas.microsoft.com/office/drawing/2014/main" id="{AB77215F-59DD-021C-E6F2-2BE17AE05A1E}"/>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316169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kleine Headline ob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41643910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4A4280D6-A5BE-D0CE-7123-4985CFCB27C3}"/>
              </a:ext>
            </a:extLst>
          </p:cNvPr>
          <p:cNvSpPr>
            <a:spLocks noGrp="1"/>
          </p:cNvSpPr>
          <p:nvPr>
            <p:ph type="pic" sz="quarter" idx="10"/>
          </p:nvPr>
        </p:nvSpPr>
        <p:spPr bwMode="gray">
          <a:xfrm>
            <a:off x="0" y="0"/>
            <a:ext cx="12192000" cy="6858000"/>
          </a:xfrm>
          <a:custGeom>
            <a:avLst/>
            <a:gdLst>
              <a:gd name="connsiteX0" fmla="*/ 485774 w 12192000"/>
              <a:gd name="connsiteY0" fmla="*/ 1504949 h 6858000"/>
              <a:gd name="connsiteX1" fmla="*/ 485774 w 12192000"/>
              <a:gd name="connsiteY1" fmla="*/ 1957174 h 6858000"/>
              <a:gd name="connsiteX2" fmla="*/ 3005774 w 12192000"/>
              <a:gd name="connsiteY2" fmla="*/ 1957174 h 6858000"/>
              <a:gd name="connsiteX3" fmla="*/ 3005774 w 12192000"/>
              <a:gd name="connsiteY3" fmla="*/ 1504949 h 6858000"/>
              <a:gd name="connsiteX4" fmla="*/ 481947 w 12192000"/>
              <a:gd name="connsiteY4" fmla="*/ 485775 h 6858000"/>
              <a:gd name="connsiteX5" fmla="*/ 481947 w 12192000"/>
              <a:gd name="connsiteY5" fmla="*/ 1401033 h 6858000"/>
              <a:gd name="connsiteX6" fmla="*/ 3001947 w 12192000"/>
              <a:gd name="connsiteY6" fmla="*/ 1401033 h 6858000"/>
              <a:gd name="connsiteX7" fmla="*/ 3001947 w 12192000"/>
              <a:gd name="connsiteY7" fmla="*/ 48577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85774" y="1504949"/>
                </a:moveTo>
                <a:lnTo>
                  <a:pt x="485774" y="1957174"/>
                </a:lnTo>
                <a:lnTo>
                  <a:pt x="3005774" y="1957174"/>
                </a:lnTo>
                <a:lnTo>
                  <a:pt x="3005774" y="1504949"/>
                </a:lnTo>
                <a:close/>
                <a:moveTo>
                  <a:pt x="481947" y="485775"/>
                </a:moveTo>
                <a:lnTo>
                  <a:pt x="481947" y="1401033"/>
                </a:lnTo>
                <a:lnTo>
                  <a:pt x="3001947" y="1401033"/>
                </a:lnTo>
                <a:lnTo>
                  <a:pt x="3001947" y="485775"/>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6275388" y="3340524"/>
            <a:ext cx="5916612" cy="2644351"/>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nchor="b">
            <a:spAutoFit/>
          </a:bodyPr>
          <a:lstStyle>
            <a:lvl1pPr>
              <a:lnSpc>
                <a:spcPct val="100000"/>
              </a:lnSpc>
              <a:spcAft>
                <a:spcPts val="0"/>
              </a:spcAft>
              <a:defRPr sz="2400" b="0">
                <a:solidFill>
                  <a:schemeClr val="bg1"/>
                </a:solidFill>
                <a:latin typeface="+mn-lt"/>
              </a:defRPr>
            </a:lvl1pPr>
            <a:lvl2pPr>
              <a:lnSpc>
                <a:spcPts val="2640"/>
              </a:lnSpc>
              <a:spcAft>
                <a:spcPts val="1200"/>
              </a:spcAft>
              <a:defRPr sz="3120" b="0">
                <a:solidFill>
                  <a:schemeClr val="bg1"/>
                </a:solidFill>
                <a:latin typeface="Frutiger LT Com 75 Black" panose="020B0A03040504030204" pitchFamily="34" charset="0"/>
              </a:defRPr>
            </a:lvl2pPr>
            <a:lvl3pPr>
              <a:lnSpc>
                <a:spcPct val="110000"/>
              </a:lnSpc>
              <a:spcAft>
                <a:spcPts val="0"/>
              </a:spcAft>
              <a:defRPr sz="1400">
                <a:solidFill>
                  <a:schemeClr val="bg1"/>
                </a:solidFill>
                <a:latin typeface="+mj-lt"/>
              </a:defRPr>
            </a:lvl3pPr>
            <a:lvl4pPr marL="0" indent="0">
              <a:lnSpc>
                <a:spcPct val="110000"/>
              </a:lnSpc>
              <a:spcBef>
                <a:spcPts val="1840"/>
              </a:spcBef>
              <a:spcAft>
                <a:spcPts val="0"/>
              </a:spcAft>
              <a:buNone/>
              <a:defRPr sz="1400">
                <a:solidFill>
                  <a:schemeClr val="bg1"/>
                </a:solidFill>
              </a:defRPr>
            </a:lvl4pPr>
            <a:lvl5pPr>
              <a:spcAft>
                <a:spcPts val="0"/>
              </a:spcAft>
              <a:defRPr/>
            </a:lvl5pPr>
          </a:lstStyle>
          <a:p>
            <a:pPr lvl="0"/>
            <a:r>
              <a:rPr lang="de-DE" dirty="0"/>
              <a:t>Headline, Frutiger LT </a:t>
            </a:r>
            <a:r>
              <a:rPr lang="de-DE" err="1"/>
              <a:t>Com</a:t>
            </a:r>
            <a:r>
              <a:rPr lang="de-DE"/>
              <a:t> Lt</a:t>
            </a:r>
            <a:r>
              <a:rPr lang="de-DE" dirty="0"/>
              <a:t>, 24 </a:t>
            </a:r>
            <a:r>
              <a:rPr lang="de-DE" dirty="0" err="1"/>
              <a:t>pt</a:t>
            </a:r>
            <a:br>
              <a:rPr lang="de-DE" dirty="0"/>
            </a:br>
            <a:r>
              <a:rPr lang="de-DE" dirty="0"/>
              <a:t>max. 3 Zeilen</a:t>
            </a:r>
          </a:p>
          <a:p>
            <a:pPr lvl="1"/>
            <a:r>
              <a:rPr lang="de-DE" dirty="0"/>
              <a:t>—</a:t>
            </a:r>
          </a:p>
          <a:p>
            <a:pPr lvl="2"/>
            <a:r>
              <a:rPr lang="de-DE"/>
              <a:t>Subline/Referent/Datum</a:t>
            </a:r>
            <a:endParaRPr lang="de-DE" dirty="0"/>
          </a:p>
          <a:p>
            <a:pPr lvl="3"/>
            <a:r>
              <a:rPr lang="de-DE"/>
              <a:t>Referenten</a:t>
            </a:r>
            <a:endParaRPr lang="de-DE" dirty="0"/>
          </a:p>
        </p:txBody>
      </p:sp>
      <p:pic>
        <p:nvPicPr>
          <p:cNvPr id="9" name="ipt_rgb_modul_send_de">
            <a:extLst>
              <a:ext uri="{FF2B5EF4-FFF2-40B4-BE49-F238E27FC236}">
                <a16:creationId xmlns:a16="http://schemas.microsoft.com/office/drawing/2014/main" id="{D48891FB-7DF3-434C-A89C-1C0F561E839C}"/>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265"/>
          <a:stretch/>
        </p:blipFill>
        <p:spPr>
          <a:xfrm>
            <a:off x="485774" y="1504949"/>
            <a:ext cx="2520000" cy="452225"/>
          </a:xfrm>
          <a:prstGeom prst="rect">
            <a:avLst/>
          </a:prstGeom>
        </p:spPr>
      </p:pic>
      <p:pic>
        <p:nvPicPr>
          <p:cNvPr id="10" name="ipt_rgb_modul_send_de">
            <a:extLst>
              <a:ext uri="{FF2B5EF4-FFF2-40B4-BE49-F238E27FC236}">
                <a16:creationId xmlns:a16="http://schemas.microsoft.com/office/drawing/2014/main" id="{00CAD09F-6C9B-29D0-8334-9F518F3BC30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97"/>
          <a:stretch/>
        </p:blipFill>
        <p:spPr>
          <a:xfrm>
            <a:off x="481947" y="485775"/>
            <a:ext cx="2520000" cy="915258"/>
          </a:xfrm>
          <a:prstGeom prst="rect">
            <a:avLst/>
          </a:prstGeom>
        </p:spPr>
      </p:pic>
    </p:spTree>
    <p:extLst>
      <p:ext uri="{BB962C8B-B14F-4D97-AF65-F5344CB8AC3E}">
        <p14:creationId xmlns:p14="http://schemas.microsoft.com/office/powerpoint/2010/main" val="2347099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F53347-D192-CF15-AF7C-A7B824B6775C}"/>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6BBB6D9D-D14F-6F0B-15CD-701D211BF92C}"/>
              </a:ext>
            </a:extLst>
          </p:cNvPr>
          <p:cNvSpPr>
            <a:spLocks noGrp="1"/>
          </p:cNvSpPr>
          <p:nvPr>
            <p:ph type="dt" sz="half" idx="10"/>
          </p:nvPr>
        </p:nvSpPr>
        <p:spPr/>
        <p:txBody>
          <a:bodyPr/>
          <a:lstStyle/>
          <a:p>
            <a:fld id="{6548ADBA-65A7-430F-9E95-38065201AF0F}" type="datetime1">
              <a:rPr lang="de-DE" noProof="0" smtClean="0"/>
              <a:t>30.06.2023</a:t>
            </a:fld>
            <a:endParaRPr lang="de-DE" noProof="0" dirty="0"/>
          </a:p>
        </p:txBody>
      </p:sp>
      <p:sp>
        <p:nvSpPr>
          <p:cNvPr id="4" name="Fußzeilenplatzhalter 3">
            <a:extLst>
              <a:ext uri="{FF2B5EF4-FFF2-40B4-BE49-F238E27FC236}">
                <a16:creationId xmlns:a16="http://schemas.microsoft.com/office/drawing/2014/main" id="{28234CAF-152F-3B97-818C-C4E6B2FFB916}"/>
              </a:ext>
            </a:extLst>
          </p:cNvPr>
          <p:cNvSpPr>
            <a:spLocks noGrp="1"/>
          </p:cNvSpPr>
          <p:nvPr>
            <p:ph type="ftr" sz="quarter" idx="11"/>
          </p:nvPr>
        </p:nvSpPr>
        <p:spPr/>
        <p:txBody>
          <a:bodyPr/>
          <a:lstStyle/>
          <a:p>
            <a:r>
              <a:rPr lang="de-DE"/>
              <a:t>© Fraunhofer IPT/WZL der RWTH Aachen</a:t>
            </a:r>
            <a:endParaRPr lang="de-DE" dirty="0"/>
          </a:p>
        </p:txBody>
      </p:sp>
      <p:sp>
        <p:nvSpPr>
          <p:cNvPr id="5" name="Foliennummernplatzhalter 4">
            <a:extLst>
              <a:ext uri="{FF2B5EF4-FFF2-40B4-BE49-F238E27FC236}">
                <a16:creationId xmlns:a16="http://schemas.microsoft.com/office/drawing/2014/main" id="{33DAD453-0B98-6149-61DC-D7F040937678}"/>
              </a:ext>
            </a:extLst>
          </p:cNvPr>
          <p:cNvSpPr>
            <a:spLocks noGrp="1"/>
          </p:cNvSpPr>
          <p:nvPr>
            <p:ph type="sldNum" sz="quarter" idx="12"/>
          </p:nvPr>
        </p:nvSpPr>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891231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kleine Headline unt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5515374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Bildplatzhalter 6">
            <a:extLst>
              <a:ext uri="{FF2B5EF4-FFF2-40B4-BE49-F238E27FC236}">
                <a16:creationId xmlns:a16="http://schemas.microsoft.com/office/drawing/2014/main" id="{670E0995-97EA-17A3-E1FF-8B5B23CDF070}"/>
              </a:ext>
            </a:extLst>
          </p:cNvPr>
          <p:cNvSpPr>
            <a:spLocks noGrp="1"/>
          </p:cNvSpPr>
          <p:nvPr>
            <p:ph type="pic" sz="quarter" idx="10"/>
          </p:nvPr>
        </p:nvSpPr>
        <p:spPr bwMode="gray">
          <a:xfrm>
            <a:off x="0" y="0"/>
            <a:ext cx="12192000" cy="6858000"/>
          </a:xfrm>
          <a:custGeom>
            <a:avLst/>
            <a:gdLst>
              <a:gd name="connsiteX0" fmla="*/ 9192575 w 12192000"/>
              <a:gd name="connsiteY0" fmla="*/ 1492250 h 6858000"/>
              <a:gd name="connsiteX1" fmla="*/ 9192575 w 12192000"/>
              <a:gd name="connsiteY1" fmla="*/ 1947650 h 6858000"/>
              <a:gd name="connsiteX2" fmla="*/ 11712575 w 12192000"/>
              <a:gd name="connsiteY2" fmla="*/ 1947650 h 6858000"/>
              <a:gd name="connsiteX3" fmla="*/ 11712575 w 12192000"/>
              <a:gd name="connsiteY3" fmla="*/ 1492250 h 6858000"/>
              <a:gd name="connsiteX4" fmla="*/ 9192575 w 12192000"/>
              <a:gd name="connsiteY4" fmla="*/ 476250 h 6858000"/>
              <a:gd name="connsiteX5" fmla="*/ 9192575 w 12192000"/>
              <a:gd name="connsiteY5" fmla="*/ 1392238 h 6858000"/>
              <a:gd name="connsiteX6" fmla="*/ 11712575 w 12192000"/>
              <a:gd name="connsiteY6" fmla="*/ 1392238 h 6858000"/>
              <a:gd name="connsiteX7" fmla="*/ 11712575 w 12192000"/>
              <a:gd name="connsiteY7" fmla="*/ 4762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038390"/>
            <a:ext cx="5916612" cy="2946485"/>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b">
            <a:spAutoFit/>
          </a:bodyPr>
          <a:lstStyle>
            <a:lvl1pPr>
              <a:lnSpc>
                <a:spcPct val="110000"/>
              </a:lnSpc>
              <a:spcAft>
                <a:spcPts val="0"/>
              </a:spcAft>
              <a:defRPr sz="1400" b="0">
                <a:solidFill>
                  <a:schemeClr val="bg1"/>
                </a:solidFill>
                <a:latin typeface="+mj-lt"/>
              </a:defRPr>
            </a:lvl1pPr>
            <a:lvl2pPr>
              <a:lnSpc>
                <a:spcPts val="2800"/>
              </a:lnSpc>
              <a:spcAft>
                <a:spcPts val="480"/>
              </a:spcAft>
              <a:defRPr sz="3120" b="0">
                <a:solidFill>
                  <a:schemeClr val="bg1"/>
                </a:solidFill>
                <a:latin typeface="Frutiger LT Com 75 Black" panose="020B0A03040504030204" pitchFamily="34" charset="0"/>
              </a:defRPr>
            </a:lvl2pPr>
            <a:lvl3pPr>
              <a:lnSpc>
                <a:spcPct val="100000"/>
              </a:lnSpc>
              <a:spcAft>
                <a:spcPts val="0"/>
              </a:spcAft>
              <a:defRPr sz="2400" b="0">
                <a:solidFill>
                  <a:schemeClr val="bg1"/>
                </a:solidFill>
                <a:latin typeface="+mn-lt"/>
              </a:defRPr>
            </a:lvl3pPr>
            <a:lvl4pPr marL="0" indent="0">
              <a:lnSpc>
                <a:spcPct val="110000"/>
              </a:lnSpc>
              <a:spcBef>
                <a:spcPts val="2080"/>
              </a:spcBef>
              <a:spcAft>
                <a:spcPts val="0"/>
              </a:spcAft>
              <a:buNone/>
              <a:defRPr lang="de-DE" sz="1600" kern="1200" dirty="0">
                <a:solidFill>
                  <a:schemeClr val="bg1"/>
                </a:solidFill>
                <a:latin typeface="+mn-lt"/>
                <a:ea typeface="+mn-ea"/>
                <a:cs typeface="+mn-cs"/>
              </a:defRPr>
            </a:lvl4pPr>
            <a:lvl5pPr>
              <a:spcAft>
                <a:spcPts val="0"/>
              </a:spcAft>
              <a:defRPr/>
            </a:lvl5pPr>
          </a:lstStyle>
          <a:p>
            <a:pPr lvl="0"/>
            <a:r>
              <a:rPr lang="de-DE"/>
              <a:t>Subline/Referent/Datum</a:t>
            </a:r>
            <a:endParaRPr lang="de-DE" dirty="0"/>
          </a:p>
          <a:p>
            <a:pPr lvl="1"/>
            <a:r>
              <a:rPr lang="de-DE" dirty="0"/>
              <a:t>—</a:t>
            </a:r>
          </a:p>
          <a:p>
            <a:pPr lvl="2"/>
            <a:r>
              <a:rPr lang="de-DE" dirty="0"/>
              <a:t>Headline, Frutiger LT </a:t>
            </a:r>
            <a:r>
              <a:rPr lang="de-DE" err="1"/>
              <a:t>Com</a:t>
            </a:r>
            <a:r>
              <a:rPr lang="de-DE"/>
              <a:t> Lt</a:t>
            </a:r>
            <a:r>
              <a:rPr lang="de-DE" dirty="0"/>
              <a:t>, 24 </a:t>
            </a:r>
            <a:r>
              <a:rPr lang="de-DE" dirty="0" err="1"/>
              <a:t>pt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arem</a:t>
            </a:r>
            <a:r>
              <a:rPr lang="de-DE" dirty="0"/>
              <a:t> max. 3 Zeilen</a:t>
            </a:r>
          </a:p>
          <a:p>
            <a:pPr marL="0" lvl="3" indent="0" algn="l" defTabSz="914400" rtl="0" eaLnBrk="1" latinLnBrk="0" hangingPunct="1">
              <a:lnSpc>
                <a:spcPts val="1840"/>
              </a:lnSpc>
              <a:spcBef>
                <a:spcPts val="1840"/>
              </a:spcBef>
              <a:spcAft>
                <a:spcPts val="0"/>
              </a:spcAft>
              <a:buClr>
                <a:schemeClr val="accent1"/>
              </a:buClr>
              <a:buFont typeface="Wingdings" panose="05000000000000000000" pitchFamily="2" charset="2"/>
              <a:buNone/>
            </a:pPr>
            <a:r>
              <a:rPr lang="de-DE"/>
              <a:t>Referenten</a:t>
            </a:r>
            <a:endParaRPr lang="de-DE" dirty="0"/>
          </a:p>
        </p:txBody>
      </p:sp>
      <p:pic>
        <p:nvPicPr>
          <p:cNvPr id="8" name="ipt_rgb_modul_send_de">
            <a:extLst>
              <a:ext uri="{FF2B5EF4-FFF2-40B4-BE49-F238E27FC236}">
                <a16:creationId xmlns:a16="http://schemas.microsoft.com/office/drawing/2014/main" id="{BB57CBBB-642A-4B44-EDFC-D36A435EB34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9" name="ipt_rgb_modul_send_de">
            <a:extLst>
              <a:ext uri="{FF2B5EF4-FFF2-40B4-BE49-F238E27FC236}">
                <a16:creationId xmlns:a16="http://schemas.microsoft.com/office/drawing/2014/main" id="{29EED71F-2C5E-65E3-3FF9-8E8DDCE767D1}"/>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668739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 Co-Branding">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0954403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Bildplatzhalter 6">
            <a:extLst>
              <a:ext uri="{FF2B5EF4-FFF2-40B4-BE49-F238E27FC236}">
                <a16:creationId xmlns:a16="http://schemas.microsoft.com/office/drawing/2014/main" id="{E4D52719-2CCA-3CA0-0966-7E8085137F4A}"/>
              </a:ext>
            </a:extLst>
          </p:cNvPr>
          <p:cNvSpPr>
            <a:spLocks noGrp="1"/>
          </p:cNvSpPr>
          <p:nvPr>
            <p:ph type="pic" sz="quarter" idx="10"/>
          </p:nvPr>
        </p:nvSpPr>
        <p:spPr bwMode="gray">
          <a:xfrm>
            <a:off x="0" y="0"/>
            <a:ext cx="12192000" cy="4572000"/>
          </a:xfrm>
          <a:custGeom>
            <a:avLst/>
            <a:gdLst>
              <a:gd name="connsiteX0" fmla="*/ 9192575 w 12192000"/>
              <a:gd name="connsiteY0" fmla="*/ 1492250 h 4572000"/>
              <a:gd name="connsiteX1" fmla="*/ 9192575 w 12192000"/>
              <a:gd name="connsiteY1" fmla="*/ 1947650 h 4572000"/>
              <a:gd name="connsiteX2" fmla="*/ 11712575 w 12192000"/>
              <a:gd name="connsiteY2" fmla="*/ 1947650 h 4572000"/>
              <a:gd name="connsiteX3" fmla="*/ 11712575 w 12192000"/>
              <a:gd name="connsiteY3" fmla="*/ 1492250 h 4572000"/>
              <a:gd name="connsiteX4" fmla="*/ 9192575 w 12192000"/>
              <a:gd name="connsiteY4" fmla="*/ 476250 h 4572000"/>
              <a:gd name="connsiteX5" fmla="*/ 9192575 w 12192000"/>
              <a:gd name="connsiteY5" fmla="*/ 1392238 h 4572000"/>
              <a:gd name="connsiteX6" fmla="*/ 11712575 w 12192000"/>
              <a:gd name="connsiteY6" fmla="*/ 1392238 h 4572000"/>
              <a:gd name="connsiteX7" fmla="*/ 11712575 w 12192000"/>
              <a:gd name="connsiteY7" fmla="*/ 476250 h 4572000"/>
              <a:gd name="connsiteX8" fmla="*/ 0 w 12192000"/>
              <a:gd name="connsiteY8" fmla="*/ 0 h 4572000"/>
              <a:gd name="connsiteX9" fmla="*/ 12192000 w 12192000"/>
              <a:gd name="connsiteY9" fmla="*/ 0 h 4572000"/>
              <a:gd name="connsiteX10" fmla="*/ 12192000 w 12192000"/>
              <a:gd name="connsiteY10" fmla="*/ 4572000 h 4572000"/>
              <a:gd name="connsiteX11" fmla="*/ 0 w 121920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572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4572000"/>
                </a:lnTo>
                <a:lnTo>
                  <a:pt x="0" y="4572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0" y="3003515"/>
            <a:ext cx="7824783" cy="2502389"/>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wrap="square"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Subline/Referent/Datum</a:t>
            </a:r>
            <a:endParaRPr lang="de-DE" dirty="0"/>
          </a:p>
          <a:p>
            <a:pPr lvl="1"/>
            <a:r>
              <a:rPr lang="de-DE" dirty="0"/>
              <a:t>—</a:t>
            </a:r>
          </a:p>
          <a:p>
            <a:pPr lvl="2"/>
            <a:r>
              <a:rPr lang="de-DE" dirty="0"/>
              <a:t>Headline, Frutiger LT </a:t>
            </a:r>
            <a:r>
              <a:rPr lang="de-DE" err="1"/>
              <a:t>Com</a:t>
            </a:r>
            <a:r>
              <a:rPr lang="de-DE"/>
              <a:t> Lt</a:t>
            </a:r>
            <a:r>
              <a:rPr lang="de-DE" dirty="0"/>
              <a:t>, 32 </a:t>
            </a:r>
            <a:r>
              <a:rPr lang="de-DE" dirty="0" err="1"/>
              <a:t>pt</a:t>
            </a:r>
            <a:endParaRPr lang="de-DE" dirty="0"/>
          </a:p>
          <a:p>
            <a:pPr lvl="3"/>
            <a:r>
              <a:rPr lang="de-DE"/>
              <a:t>Referenten</a:t>
            </a:r>
            <a:endParaRPr lang="de-DE" dirty="0"/>
          </a:p>
        </p:txBody>
      </p:sp>
      <p:pic>
        <p:nvPicPr>
          <p:cNvPr id="8" name="ipt_rgb_modul_send_de">
            <a:extLst>
              <a:ext uri="{FF2B5EF4-FFF2-40B4-BE49-F238E27FC236}">
                <a16:creationId xmlns:a16="http://schemas.microsoft.com/office/drawing/2014/main" id="{DDF5A445-C742-DDE7-216E-0D205EAB387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9" name="ipt_rgb_modul_send_de">
            <a:extLst>
              <a:ext uri="{FF2B5EF4-FFF2-40B4-BE49-F238E27FC236}">
                <a16:creationId xmlns:a16="http://schemas.microsoft.com/office/drawing/2014/main" id="{9A0D0D7B-8053-34CD-7FF4-FEF34495AC38}"/>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935849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 Co-Branding 2">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1595872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ildplatzhalter 4">
            <a:extLst>
              <a:ext uri="{FF2B5EF4-FFF2-40B4-BE49-F238E27FC236}">
                <a16:creationId xmlns:a16="http://schemas.microsoft.com/office/drawing/2014/main" id="{951D26F3-DA5D-848E-BD64-E6BEC99083C9}"/>
              </a:ext>
            </a:extLst>
          </p:cNvPr>
          <p:cNvSpPr>
            <a:spLocks noGrp="1"/>
          </p:cNvSpPr>
          <p:nvPr>
            <p:ph type="pic" sz="quarter" idx="10"/>
          </p:nvPr>
        </p:nvSpPr>
        <p:spPr bwMode="gray">
          <a:xfrm>
            <a:off x="0" y="0"/>
            <a:ext cx="12192000" cy="3429000"/>
          </a:xfrm>
          <a:custGeom>
            <a:avLst/>
            <a:gdLst>
              <a:gd name="connsiteX0" fmla="*/ 9192575 w 12192000"/>
              <a:gd name="connsiteY0" fmla="*/ 1492250 h 3429000"/>
              <a:gd name="connsiteX1" fmla="*/ 9192575 w 12192000"/>
              <a:gd name="connsiteY1" fmla="*/ 1947650 h 3429000"/>
              <a:gd name="connsiteX2" fmla="*/ 11712575 w 12192000"/>
              <a:gd name="connsiteY2" fmla="*/ 1947650 h 3429000"/>
              <a:gd name="connsiteX3" fmla="*/ 11712575 w 12192000"/>
              <a:gd name="connsiteY3" fmla="*/ 1492250 h 3429000"/>
              <a:gd name="connsiteX4" fmla="*/ 9192575 w 12192000"/>
              <a:gd name="connsiteY4" fmla="*/ 476250 h 3429000"/>
              <a:gd name="connsiteX5" fmla="*/ 9192575 w 12192000"/>
              <a:gd name="connsiteY5" fmla="*/ 1392238 h 3429000"/>
              <a:gd name="connsiteX6" fmla="*/ 11712575 w 12192000"/>
              <a:gd name="connsiteY6" fmla="*/ 1392238 h 3429000"/>
              <a:gd name="connsiteX7" fmla="*/ 11712575 w 12192000"/>
              <a:gd name="connsiteY7" fmla="*/ 476250 h 3429000"/>
              <a:gd name="connsiteX8" fmla="*/ 0 w 12192000"/>
              <a:gd name="connsiteY8" fmla="*/ 0 h 3429000"/>
              <a:gd name="connsiteX9" fmla="*/ 12192000 w 12192000"/>
              <a:gd name="connsiteY9" fmla="*/ 0 h 3429000"/>
              <a:gd name="connsiteX10" fmla="*/ 12192000 w 12192000"/>
              <a:gd name="connsiteY10" fmla="*/ 3429000 h 3429000"/>
              <a:gd name="connsiteX11" fmla="*/ 0 w 12192000"/>
              <a:gd name="connsiteY11"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429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3429000"/>
                </a:lnTo>
                <a:lnTo>
                  <a:pt x="0" y="3429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2357312"/>
            <a:ext cx="7824787" cy="2669101"/>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wrap="square" lIns="486000" tIns="360000" rIns="360000" bIns="360000" anchor="t">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dirty="0"/>
              <a:t>Headline, Frutiger LT </a:t>
            </a:r>
            <a:r>
              <a:rPr lang="de-DE" err="1"/>
              <a:t>Com</a:t>
            </a:r>
            <a:r>
              <a:rPr lang="de-DE"/>
              <a:t> Lt</a:t>
            </a:r>
            <a:r>
              <a:rPr lang="de-DE" dirty="0"/>
              <a:t>, 32 </a:t>
            </a:r>
            <a:r>
              <a:rPr lang="de-DE" dirty="0" err="1"/>
              <a:t>pt</a:t>
            </a:r>
            <a:endParaRPr lang="de-DE" dirty="0"/>
          </a:p>
          <a:p>
            <a:pPr lvl="1"/>
            <a:r>
              <a:rPr lang="de-DE" dirty="0"/>
              <a:t>—</a:t>
            </a:r>
          </a:p>
          <a:p>
            <a:pPr lvl="2"/>
            <a:r>
              <a:rPr lang="de-DE"/>
              <a:t>Subline/Referent/Datum</a:t>
            </a:r>
            <a:endParaRPr lang="de-DE" dirty="0"/>
          </a:p>
          <a:p>
            <a:pPr lvl="3"/>
            <a:r>
              <a:rPr lang="de-DE"/>
              <a:t>Referenten</a:t>
            </a:r>
            <a:endParaRPr lang="de-DE" dirty="0"/>
          </a:p>
        </p:txBody>
      </p:sp>
      <p:pic>
        <p:nvPicPr>
          <p:cNvPr id="6" name="ipt_rgb_modul_send_de">
            <a:extLst>
              <a:ext uri="{FF2B5EF4-FFF2-40B4-BE49-F238E27FC236}">
                <a16:creationId xmlns:a16="http://schemas.microsoft.com/office/drawing/2014/main" id="{BF3246D3-445A-44F7-9456-5301421C8D9E}"/>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7" name="ipt_rgb_modul_send_de">
            <a:extLst>
              <a:ext uri="{FF2B5EF4-FFF2-40B4-BE49-F238E27FC236}">
                <a16:creationId xmlns:a16="http://schemas.microsoft.com/office/drawing/2014/main" id="{B18BE424-593F-A928-3BFA-54D19B2DC3B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268173696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unten mit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558216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Grafik 6">
            <a:extLst>
              <a:ext uri="{FF2B5EF4-FFF2-40B4-BE49-F238E27FC236}">
                <a16:creationId xmlns:a16="http://schemas.microsoft.com/office/drawing/2014/main" id="{FCA74BF2-60AE-432D-B809-6CE549DEA890}"/>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1" y="0"/>
            <a:ext cx="12192000" cy="6857999"/>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490309"/>
            <a:ext cx="11712574" cy="2494566"/>
          </a:xfrm>
          <a:noFill/>
        </p:spPr>
        <p:txBody>
          <a:bodyPr wrap="square"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Subline/Referent/Datum</a:t>
            </a:r>
            <a:endParaRPr lang="de-DE" dirty="0"/>
          </a:p>
          <a:p>
            <a:pPr lvl="1"/>
            <a:r>
              <a:rPr lang="de-DE" dirty="0"/>
              <a:t>—</a:t>
            </a:r>
          </a:p>
          <a:p>
            <a:pPr lvl="2"/>
            <a:r>
              <a:rPr lang="de-DE" dirty="0"/>
              <a:t>Headline, Frutiger LT </a:t>
            </a:r>
            <a:r>
              <a:rPr lang="de-DE" err="1"/>
              <a:t>Com</a:t>
            </a:r>
            <a:r>
              <a:rPr lang="de-DE"/>
              <a:t> Lt</a:t>
            </a:r>
            <a:r>
              <a:rPr lang="de-DE" dirty="0"/>
              <a:t>, 32 </a:t>
            </a:r>
            <a:r>
              <a:rPr lang="de-DE" dirty="0" err="1"/>
              <a:t>pt</a:t>
            </a:r>
            <a:endParaRPr lang="de-DE" dirty="0"/>
          </a:p>
          <a:p>
            <a:pPr lvl="3"/>
            <a:r>
              <a:rPr lang="de-DE"/>
              <a:t>Referenten</a:t>
            </a:r>
            <a:endParaRPr lang="de-DE" dirty="0"/>
          </a:p>
        </p:txBody>
      </p:sp>
      <p:pic>
        <p:nvPicPr>
          <p:cNvPr id="2" name="ipt_rgb_modul_send_de">
            <a:extLst>
              <a:ext uri="{FF2B5EF4-FFF2-40B4-BE49-F238E27FC236}">
                <a16:creationId xmlns:a16="http://schemas.microsoft.com/office/drawing/2014/main" id="{04BAA954-E144-938A-40A8-2E93110B5E60}"/>
              </a:ext>
            </a:extLst>
          </p:cNvPr>
          <p:cNvPicPr>
            <a:picLocks noGrp="1" noRot="1" noChangeAspect="1" noMove="1" noResize="1" noEditPoints="1" noAdjustHandles="1" noChangeArrowheads="1" noChangeShapeType="1" noCrop="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203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oben mit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027166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1CDBC4F6-986A-4A45-A632-2613DCB19926}"/>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323596"/>
            <a:ext cx="11712575" cy="2661279"/>
          </a:xfrm>
          <a:noFill/>
        </p:spPr>
        <p:txBody>
          <a:bodyPr wrap="square" lIns="486000" tIns="360000" rIns="360000" bIns="360000" anchor="b">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dirty="0"/>
              <a:t>Headline, Frutiger LT </a:t>
            </a:r>
            <a:r>
              <a:rPr lang="de-DE" err="1"/>
              <a:t>Com</a:t>
            </a:r>
            <a:r>
              <a:rPr lang="de-DE"/>
              <a:t> Lt</a:t>
            </a:r>
            <a:r>
              <a:rPr lang="de-DE" dirty="0"/>
              <a:t>, 32 </a:t>
            </a:r>
            <a:r>
              <a:rPr lang="de-DE" dirty="0" err="1"/>
              <a:t>pt</a:t>
            </a:r>
            <a:endParaRPr lang="de-DE" dirty="0"/>
          </a:p>
          <a:p>
            <a:pPr lvl="1"/>
            <a:r>
              <a:rPr lang="de-DE" dirty="0"/>
              <a:t>—</a:t>
            </a:r>
          </a:p>
          <a:p>
            <a:pPr lvl="2"/>
            <a:r>
              <a:rPr lang="de-DE"/>
              <a:t>Subline/Referent/Datum</a:t>
            </a:r>
            <a:endParaRPr lang="de-DE" dirty="0"/>
          </a:p>
          <a:p>
            <a:pPr lvl="3"/>
            <a:r>
              <a:rPr lang="de-DE"/>
              <a:t>Referenten</a:t>
            </a:r>
            <a:endParaRPr lang="de-DE" dirty="0"/>
          </a:p>
        </p:txBody>
      </p:sp>
      <p:pic>
        <p:nvPicPr>
          <p:cNvPr id="2" name="ipt_rgb_modul_send_de">
            <a:extLst>
              <a:ext uri="{FF2B5EF4-FFF2-40B4-BE49-F238E27FC236}">
                <a16:creationId xmlns:a16="http://schemas.microsoft.com/office/drawing/2014/main" id="{5745FC80-4C7B-CB74-55C2-061B42285853}"/>
              </a:ext>
            </a:extLst>
          </p:cNvPr>
          <p:cNvPicPr>
            <a:picLocks noGrp="1" noRot="1" noChangeAspect="1" noMove="1" noResize="1" noEditPoints="1" noAdjustHandles="1" noChangeArrowheads="1" noChangeShapeType="1" noCrop="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3619219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trenner – Bild vollflächig">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5B6287E-4A4F-4439-B422-A23539B2685C}"/>
              </a:ext>
            </a:extLst>
          </p:cNvPr>
          <p:cNvGraphicFramePr>
            <a:graphicFrameLocks noChangeAspect="1"/>
          </p:cNvGraphicFramePr>
          <p:nvPr userDrawn="1">
            <p:custDataLst>
              <p:tags r:id="rId1"/>
            </p:custDataLst>
            <p:extLst>
              <p:ext uri="{D42A27DB-BD31-4B8C-83A1-F6EECF244321}">
                <p14:modId xmlns:p14="http://schemas.microsoft.com/office/powerpoint/2010/main" val="32040601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95B6287E-4A4F-4439-B422-A23539B268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Bildplatzhalter 11">
            <a:extLst>
              <a:ext uri="{FF2B5EF4-FFF2-40B4-BE49-F238E27FC236}">
                <a16:creationId xmlns:a16="http://schemas.microsoft.com/office/drawing/2014/main" id="{63C81C46-CC1D-1798-CF35-B24016A3A4F8}"/>
              </a:ext>
            </a:extLst>
          </p:cNvPr>
          <p:cNvSpPr>
            <a:spLocks noGrp="1"/>
          </p:cNvSpPr>
          <p:nvPr>
            <p:ph type="pic" sz="quarter" idx="13"/>
          </p:nvPr>
        </p:nvSpPr>
        <p:spPr bwMode="gray">
          <a:xfrm>
            <a:off x="0" y="0"/>
            <a:ext cx="12192000" cy="6153149"/>
          </a:xfrm>
          <a:custGeom>
            <a:avLst/>
            <a:gdLst>
              <a:gd name="connsiteX0" fmla="*/ 485774 w 12192000"/>
              <a:gd name="connsiteY0" fmla="*/ 1504949 h 6153149"/>
              <a:gd name="connsiteX1" fmla="*/ 485774 w 12192000"/>
              <a:gd name="connsiteY1" fmla="*/ 1957174 h 6153149"/>
              <a:gd name="connsiteX2" fmla="*/ 3005774 w 12192000"/>
              <a:gd name="connsiteY2" fmla="*/ 1957174 h 6153149"/>
              <a:gd name="connsiteX3" fmla="*/ 3005774 w 12192000"/>
              <a:gd name="connsiteY3" fmla="*/ 1504949 h 6153149"/>
              <a:gd name="connsiteX4" fmla="*/ 481947 w 12192000"/>
              <a:gd name="connsiteY4" fmla="*/ 485775 h 6153149"/>
              <a:gd name="connsiteX5" fmla="*/ 481947 w 12192000"/>
              <a:gd name="connsiteY5" fmla="*/ 1401033 h 6153149"/>
              <a:gd name="connsiteX6" fmla="*/ 3001947 w 12192000"/>
              <a:gd name="connsiteY6" fmla="*/ 1401033 h 6153149"/>
              <a:gd name="connsiteX7" fmla="*/ 3001947 w 12192000"/>
              <a:gd name="connsiteY7" fmla="*/ 485775 h 6153149"/>
              <a:gd name="connsiteX8" fmla="*/ 0 w 12192000"/>
              <a:gd name="connsiteY8" fmla="*/ 0 h 6153149"/>
              <a:gd name="connsiteX9" fmla="*/ 12192000 w 12192000"/>
              <a:gd name="connsiteY9" fmla="*/ 0 h 6153149"/>
              <a:gd name="connsiteX10" fmla="*/ 12192000 w 12192000"/>
              <a:gd name="connsiteY10" fmla="*/ 6153149 h 6153149"/>
              <a:gd name="connsiteX11" fmla="*/ 0 w 12192000"/>
              <a:gd name="connsiteY11" fmla="*/ 6153149 h 61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153149">
                <a:moveTo>
                  <a:pt x="485774" y="1504949"/>
                </a:moveTo>
                <a:lnTo>
                  <a:pt x="485774" y="1957174"/>
                </a:lnTo>
                <a:lnTo>
                  <a:pt x="3005774" y="1957174"/>
                </a:lnTo>
                <a:lnTo>
                  <a:pt x="3005774" y="1504949"/>
                </a:lnTo>
                <a:close/>
                <a:moveTo>
                  <a:pt x="481947" y="485775"/>
                </a:moveTo>
                <a:lnTo>
                  <a:pt x="481947" y="1401033"/>
                </a:lnTo>
                <a:lnTo>
                  <a:pt x="3001947" y="1401033"/>
                </a:lnTo>
                <a:lnTo>
                  <a:pt x="3001947" y="485775"/>
                </a:lnTo>
                <a:close/>
                <a:moveTo>
                  <a:pt x="0" y="0"/>
                </a:moveTo>
                <a:lnTo>
                  <a:pt x="12192000" y="0"/>
                </a:lnTo>
                <a:lnTo>
                  <a:pt x="12192000" y="6153149"/>
                </a:lnTo>
                <a:lnTo>
                  <a:pt x="0" y="6153149"/>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0" name="Textplatzhalter 9">
            <a:extLst>
              <a:ext uri="{FF2B5EF4-FFF2-40B4-BE49-F238E27FC236}">
                <a16:creationId xmlns:a16="http://schemas.microsoft.com/office/drawing/2014/main" id="{959FA541-8597-4991-9A2A-D86D39840ED3}"/>
              </a:ext>
            </a:extLst>
          </p:cNvPr>
          <p:cNvSpPr>
            <a:spLocks noGrp="1"/>
          </p:cNvSpPr>
          <p:nvPr>
            <p:ph type="body" sz="quarter" idx="14"/>
          </p:nvPr>
        </p:nvSpPr>
        <p:spPr>
          <a:xfrm>
            <a:off x="6275388" y="3149600"/>
            <a:ext cx="5916612" cy="2177878"/>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lstStyle>
            <a:lvl1pPr>
              <a:lnSpc>
                <a:spcPct val="110000"/>
              </a:lnSpc>
              <a:spcAft>
                <a:spcPts val="0"/>
              </a:spcAft>
              <a:defRPr sz="3200" b="0">
                <a:solidFill>
                  <a:schemeClr val="bg1"/>
                </a:solidFill>
                <a:latin typeface="+mn-lt"/>
              </a:defRPr>
            </a:lvl1pPr>
            <a:lvl2pPr>
              <a:lnSpc>
                <a:spcPts val="3520"/>
              </a:lnSpc>
              <a:spcAft>
                <a:spcPts val="1600"/>
              </a:spcAft>
              <a:defRPr sz="4160" b="1">
                <a:solidFill>
                  <a:schemeClr val="bg1"/>
                </a:solidFill>
                <a:latin typeface="Frutiger LT Com 75 Black" panose="020B0A03040504030204" pitchFamily="34" charset="0"/>
              </a:defRPr>
            </a:lvl2pPr>
            <a:lvl3pPr>
              <a:lnSpc>
                <a:spcPct val="110000"/>
              </a:lnSpc>
              <a:defRPr sz="1600">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Datumsplatzhalter 1">
            <a:extLst>
              <a:ext uri="{FF2B5EF4-FFF2-40B4-BE49-F238E27FC236}">
                <a16:creationId xmlns:a16="http://schemas.microsoft.com/office/drawing/2014/main" id="{64BA1D15-0475-4B03-86A1-56C3D9C6307F}"/>
              </a:ext>
            </a:extLst>
          </p:cNvPr>
          <p:cNvSpPr>
            <a:spLocks noGrp="1"/>
          </p:cNvSpPr>
          <p:nvPr>
            <p:ph type="dt" sz="half" idx="15"/>
          </p:nvPr>
        </p:nvSpPr>
        <p:spPr/>
        <p:txBody>
          <a:bodyPr/>
          <a:lstStyle/>
          <a:p>
            <a:fld id="{9F04E553-B0CF-417B-829A-CC6F4C4FE026}" type="datetime1">
              <a:rPr lang="de-DE" noProof="0" smtClean="0"/>
              <a:t>30.06.2023</a:t>
            </a:fld>
            <a:endParaRPr lang="de-DE" noProof="0" dirty="0"/>
          </a:p>
        </p:txBody>
      </p:sp>
      <p:sp>
        <p:nvSpPr>
          <p:cNvPr id="3" name="Fußzeilenplatzhalter 2">
            <a:extLst>
              <a:ext uri="{FF2B5EF4-FFF2-40B4-BE49-F238E27FC236}">
                <a16:creationId xmlns:a16="http://schemas.microsoft.com/office/drawing/2014/main" id="{116ECF15-13D4-44C4-B713-BCD347A79FE4}"/>
              </a:ext>
            </a:extLst>
          </p:cNvPr>
          <p:cNvSpPr>
            <a:spLocks noGrp="1"/>
          </p:cNvSpPr>
          <p:nvPr>
            <p:ph type="ftr" sz="quarter" idx="16"/>
          </p:nvPr>
        </p:nvSpPr>
        <p:spPr/>
        <p:txBody>
          <a:bodyPr/>
          <a:lstStyle/>
          <a:p>
            <a:r>
              <a:rPr lang="de-DE" noProof="0"/>
              <a:t>© Fraunhofer IPT/WZL der RWTH Aachen</a:t>
            </a:r>
            <a:endParaRPr lang="de-DE" noProof="0" dirty="0"/>
          </a:p>
        </p:txBody>
      </p:sp>
      <p:sp>
        <p:nvSpPr>
          <p:cNvPr id="4" name="Foliennummernplatzhalter 3">
            <a:extLst>
              <a:ext uri="{FF2B5EF4-FFF2-40B4-BE49-F238E27FC236}">
                <a16:creationId xmlns:a16="http://schemas.microsoft.com/office/drawing/2014/main" id="{BDDBA688-BE97-41EF-8F34-A1FF74ABCB8E}"/>
              </a:ext>
            </a:extLst>
          </p:cNvPr>
          <p:cNvSpPr>
            <a:spLocks noGrp="1"/>
          </p:cNvSpPr>
          <p:nvPr>
            <p:ph type="sldNum" sz="quarter" idx="17"/>
          </p:nvPr>
        </p:nvSpPr>
        <p:spPr/>
        <p:txBody>
          <a:bodyPr/>
          <a:lstStyle/>
          <a:p>
            <a:fld id="{3D81EE41-304C-41C3-8185-350F2275D756}" type="slidenum">
              <a:rPr lang="de-DE" smtClean="0"/>
              <a:pPr/>
              <a:t>‹#›</a:t>
            </a:fld>
            <a:endParaRPr lang="de-DE"/>
          </a:p>
        </p:txBody>
      </p:sp>
      <p:pic>
        <p:nvPicPr>
          <p:cNvPr id="13" name="ipt_rgb_modul_send_de">
            <a:extLst>
              <a:ext uri="{FF2B5EF4-FFF2-40B4-BE49-F238E27FC236}">
                <a16:creationId xmlns:a16="http://schemas.microsoft.com/office/drawing/2014/main" id="{77EA7D2B-65DE-53D5-635C-2F52BF5FB2AC}"/>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265"/>
          <a:stretch/>
        </p:blipFill>
        <p:spPr>
          <a:xfrm>
            <a:off x="485774" y="1504949"/>
            <a:ext cx="2520000" cy="452225"/>
          </a:xfrm>
          <a:prstGeom prst="rect">
            <a:avLst/>
          </a:prstGeom>
        </p:spPr>
      </p:pic>
      <p:pic>
        <p:nvPicPr>
          <p:cNvPr id="14" name="ipt_rgb_modul_send_de">
            <a:extLst>
              <a:ext uri="{FF2B5EF4-FFF2-40B4-BE49-F238E27FC236}">
                <a16:creationId xmlns:a16="http://schemas.microsoft.com/office/drawing/2014/main" id="{2D1080A5-C474-BD4B-CA6E-1D78A0A361E9}"/>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97"/>
          <a:stretch/>
        </p:blipFill>
        <p:spPr>
          <a:xfrm>
            <a:off x="481947" y="485775"/>
            <a:ext cx="2520000" cy="915258"/>
          </a:xfrm>
          <a:prstGeom prst="rect">
            <a:avLst/>
          </a:prstGeom>
        </p:spPr>
      </p:pic>
    </p:spTree>
    <p:extLst>
      <p:ext uri="{BB962C8B-B14F-4D97-AF65-F5344CB8AC3E}">
        <p14:creationId xmlns:p14="http://schemas.microsoft.com/office/powerpoint/2010/main" val="1782397751"/>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507918F-B2AA-4A76-81D6-4E27E906E31E}"/>
              </a:ext>
            </a:extLst>
          </p:cNvPr>
          <p:cNvGraphicFramePr>
            <a:graphicFrameLocks noChangeAspect="1"/>
          </p:cNvGraphicFramePr>
          <p:nvPr userDrawn="1">
            <p:custDataLst>
              <p:tags r:id="rId32"/>
            </p:custDataLst>
            <p:extLst>
              <p:ext uri="{D42A27DB-BD31-4B8C-83A1-F6EECF244321}">
                <p14:modId xmlns:p14="http://schemas.microsoft.com/office/powerpoint/2010/main" val="155093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3" imgW="344" imgH="345" progId="TCLayout.ActiveDocument.1">
                  <p:embed/>
                </p:oleObj>
              </mc:Choice>
              <mc:Fallback>
                <p:oleObj name="think-cell Folie" r:id="rId33" imgW="344" imgH="345" progId="TCLayout.ActiveDocument.1">
                  <p:embed/>
                  <p:pic>
                    <p:nvPicPr>
                      <p:cNvPr id="8" name="Objekt 7" hidden="1">
                        <a:extLst>
                          <a:ext uri="{FF2B5EF4-FFF2-40B4-BE49-F238E27FC236}">
                            <a16:creationId xmlns:a16="http://schemas.microsoft.com/office/drawing/2014/main" id="{F507918F-B2AA-4A76-81D6-4E27E906E31E}"/>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2" name="Titelplatzhalter 1">
            <a:extLst>
              <a:ext uri="{FF2B5EF4-FFF2-40B4-BE49-F238E27FC236}">
                <a16:creationId xmlns:a16="http://schemas.microsoft.com/office/drawing/2014/main" id="{EA78C480-B66C-43DB-AAEB-3790EF5A7664}"/>
              </a:ext>
            </a:extLst>
          </p:cNvPr>
          <p:cNvSpPr>
            <a:spLocks noGrp="1"/>
          </p:cNvSpPr>
          <p:nvPr>
            <p:ph type="title"/>
          </p:nvPr>
        </p:nvSpPr>
        <p:spPr bwMode="gray">
          <a:xfrm>
            <a:off x="479425" y="395588"/>
            <a:ext cx="11233150" cy="382733"/>
          </a:xfrm>
          <a:prstGeom prst="rect">
            <a:avLst/>
          </a:prstGeom>
        </p:spPr>
        <p:txBody>
          <a:bodyPr vert="horz" lIns="0" tIns="0" rIns="0" bIns="0" rtlCol="0" anchor="t">
            <a:spAutoFit/>
          </a:bodyPr>
          <a:lstStyle/>
          <a:p>
            <a:r>
              <a:rPr lang="de-DE"/>
              <a:t>Headline, Frutiger LT Com Bd, 24 pt, Kapiteltrenner</a:t>
            </a:r>
            <a:endParaRPr lang="de-DE" noProof="0" dirty="0"/>
          </a:p>
        </p:txBody>
      </p:sp>
      <p:sp>
        <p:nvSpPr>
          <p:cNvPr id="3" name="Textplatzhalter 2">
            <a:extLst>
              <a:ext uri="{FF2B5EF4-FFF2-40B4-BE49-F238E27FC236}">
                <a16:creationId xmlns:a16="http://schemas.microsoft.com/office/drawing/2014/main" id="{C3ED48EE-75FC-48CE-8886-5B06675925EC}"/>
              </a:ext>
            </a:extLst>
          </p:cNvPr>
          <p:cNvSpPr>
            <a:spLocks noGrp="1"/>
          </p:cNvSpPr>
          <p:nvPr>
            <p:ph type="body" idx="1"/>
          </p:nvPr>
        </p:nvSpPr>
        <p:spPr bwMode="gray">
          <a:xfrm>
            <a:off x="478199" y="1703388"/>
            <a:ext cx="11234376" cy="2640595"/>
          </a:xfrm>
          <a:prstGeom prst="rect">
            <a:avLst/>
          </a:prstGeom>
        </p:spPr>
        <p:txBody>
          <a:bodyPr vert="horz" lIns="0" tIns="0" rIns="0" bIns="0" rtlCol="0">
            <a:spAutoFit/>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4" name="Datumsplatzhalter">
            <a:extLst>
              <a:ext uri="{FF2B5EF4-FFF2-40B4-BE49-F238E27FC236}">
                <a16:creationId xmlns:a16="http://schemas.microsoft.com/office/drawing/2014/main" id="{F9CDF1F4-2065-4A60-8377-ED9014CA8CBB}"/>
              </a:ext>
            </a:extLst>
          </p:cNvPr>
          <p:cNvSpPr>
            <a:spLocks noGrp="1"/>
          </p:cNvSpPr>
          <p:nvPr>
            <p:ph type="dt" sz="half" idx="2"/>
          </p:nvPr>
        </p:nvSpPr>
        <p:spPr bwMode="gray">
          <a:xfrm>
            <a:off x="1309947" y="6455836"/>
            <a:ext cx="864000" cy="123111"/>
          </a:xfrm>
          <a:prstGeom prst="rect">
            <a:avLst/>
          </a:prstGeom>
        </p:spPr>
        <p:txBody>
          <a:bodyPr vert="horz" lIns="0" tIns="0" rIns="0" bIns="0" rtlCol="0" anchor="ctr">
            <a:noAutofit/>
          </a:bodyPr>
          <a:lstStyle>
            <a:lvl1pPr algn="l">
              <a:defRPr sz="800">
                <a:solidFill>
                  <a:schemeClr val="tx1"/>
                </a:solidFill>
                <a:latin typeface="+mn-lt"/>
              </a:defRPr>
            </a:lvl1pPr>
          </a:lstStyle>
          <a:p>
            <a:fld id="{FB997AFF-605B-4F8A-B4F7-626613F71041}" type="datetime1">
              <a:rPr lang="de-DE" noProof="0" smtClean="0"/>
              <a:t>30.06.2023</a:t>
            </a:fld>
            <a:endParaRPr lang="de-DE" noProof="0" dirty="0"/>
          </a:p>
        </p:txBody>
      </p:sp>
      <p:sp>
        <p:nvSpPr>
          <p:cNvPr id="5" name="Copyright Fraunhofer">
            <a:extLst>
              <a:ext uri="{FF2B5EF4-FFF2-40B4-BE49-F238E27FC236}">
                <a16:creationId xmlns:a16="http://schemas.microsoft.com/office/drawing/2014/main" id="{5FF3544A-E0F0-4101-A728-3DFB567F7766}"/>
              </a:ext>
            </a:extLst>
          </p:cNvPr>
          <p:cNvSpPr>
            <a:spLocks noGrp="1"/>
          </p:cNvSpPr>
          <p:nvPr>
            <p:ph type="ftr" sz="quarter" idx="3"/>
          </p:nvPr>
        </p:nvSpPr>
        <p:spPr bwMode="gray">
          <a:xfrm>
            <a:off x="2297897" y="6455836"/>
            <a:ext cx="2952000" cy="123111"/>
          </a:xfrm>
          <a:prstGeom prst="rect">
            <a:avLst/>
          </a:prstGeom>
        </p:spPr>
        <p:txBody>
          <a:bodyPr vert="horz" lIns="0" tIns="0" rIns="0" bIns="0" rtlCol="0" anchor="ctr">
            <a:noAutofit/>
          </a:bodyPr>
          <a:lstStyle>
            <a:lvl1pPr algn="l">
              <a:defRPr sz="800">
                <a:solidFill>
                  <a:schemeClr val="tx1"/>
                </a:solidFill>
                <a:latin typeface="+mn-lt"/>
              </a:defRPr>
            </a:lvl1pPr>
          </a:lstStyle>
          <a:p>
            <a:r>
              <a:rPr lang="de-DE" dirty="0"/>
              <a:t>© Fraunhofer IPT/WZL der RWTH Aachen</a:t>
            </a:r>
          </a:p>
        </p:txBody>
      </p:sp>
      <p:cxnSp>
        <p:nvCxnSpPr>
          <p:cNvPr id="34" name="Gerader Verbinder 33">
            <a:extLst>
              <a:ext uri="{FF2B5EF4-FFF2-40B4-BE49-F238E27FC236}">
                <a16:creationId xmlns:a16="http://schemas.microsoft.com/office/drawing/2014/main" id="{ED49F1F8-4B89-4B18-B579-CD843138501E}"/>
              </a:ext>
            </a:extLst>
          </p:cNvPr>
          <p:cNvCxnSpPr>
            <a:cxnSpLocks/>
          </p:cNvCxnSpPr>
          <p:nvPr userDrawn="1"/>
        </p:nvCxnSpPr>
        <p:spPr bwMode="gray">
          <a:xfrm>
            <a:off x="479425" y="1245411"/>
            <a:ext cx="360000" cy="0"/>
          </a:xfrm>
          <a:prstGeom prst="line">
            <a:avLst/>
          </a:prstGeom>
          <a:noFill/>
          <a:ln w="50800" cap="flat" cmpd="sng" algn="ctr">
            <a:solidFill>
              <a:schemeClr val="accent1"/>
            </a:solidFill>
            <a:prstDash val="solid"/>
            <a:round/>
            <a:headEnd type="none" w="med" len="med"/>
            <a:tailEnd type="none" w="med" len="med"/>
          </a:ln>
          <a:effectLst/>
        </p:spPr>
      </p:cxnSp>
      <p:cxnSp>
        <p:nvCxnSpPr>
          <p:cNvPr id="42" name="Gerader Verbinder 41">
            <a:extLst>
              <a:ext uri="{FF2B5EF4-FFF2-40B4-BE49-F238E27FC236}">
                <a16:creationId xmlns:a16="http://schemas.microsoft.com/office/drawing/2014/main" id="{86070D71-EE9E-4293-96A3-C2A0A07F7A62}"/>
              </a:ext>
            </a:extLst>
          </p:cNvPr>
          <p:cNvCxnSpPr/>
          <p:nvPr userDrawn="1"/>
        </p:nvCxnSpPr>
        <p:spPr bwMode="gray">
          <a:xfrm>
            <a:off x="0" y="6146006"/>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Informationsklassifizierung">
            <a:extLst>
              <a:ext uri="{FF2B5EF4-FFF2-40B4-BE49-F238E27FC236}">
                <a16:creationId xmlns:a16="http://schemas.microsoft.com/office/drawing/2014/main" id="{6C489D0F-950D-4913-86C7-7EB1061786F3}"/>
              </a:ext>
            </a:extLst>
          </p:cNvPr>
          <p:cNvSpPr txBox="1">
            <a:spLocks/>
          </p:cNvSpPr>
          <p:nvPr userDrawn="1"/>
        </p:nvSpPr>
        <p:spPr bwMode="gray">
          <a:xfrm>
            <a:off x="5373847" y="6455836"/>
            <a:ext cx="1444306" cy="123111"/>
          </a:xfrm>
          <a:prstGeom prst="rect">
            <a:avLst/>
          </a:prstGeom>
          <a:noFill/>
        </p:spPr>
        <p:txBody>
          <a:bodyPr wrap="none" lIns="0" tIns="0" rIns="0" bIns="0" rtlCol="0">
            <a:noAutofit/>
          </a:bodyPr>
          <a:lstStyle/>
          <a:p>
            <a:pPr algn="ctr"/>
            <a:r>
              <a:rPr lang="de-DE" sz="800" b="1">
                <a:latin typeface="+mj-lt"/>
              </a:rPr>
              <a:t> </a:t>
            </a:r>
            <a:endParaRPr lang="en-US" sz="800" b="1" dirty="0">
              <a:latin typeface="+mj-lt"/>
            </a:endParaRPr>
          </a:p>
        </p:txBody>
      </p:sp>
      <p:sp>
        <p:nvSpPr>
          <p:cNvPr id="6" name="Foliennummernplatzhalter 5">
            <a:extLst>
              <a:ext uri="{FF2B5EF4-FFF2-40B4-BE49-F238E27FC236}">
                <a16:creationId xmlns:a16="http://schemas.microsoft.com/office/drawing/2014/main" id="{D9EED91C-7E81-4D59-8D3D-748F3728376B}"/>
              </a:ext>
            </a:extLst>
          </p:cNvPr>
          <p:cNvSpPr>
            <a:spLocks noGrp="1"/>
          </p:cNvSpPr>
          <p:nvPr>
            <p:ph type="sldNum" sz="quarter" idx="4"/>
          </p:nvPr>
        </p:nvSpPr>
        <p:spPr>
          <a:xfrm>
            <a:off x="711843" y="6455835"/>
            <a:ext cx="408932" cy="123112"/>
          </a:xfrm>
          <a:prstGeom prst="rect">
            <a:avLst/>
          </a:prstGeom>
        </p:spPr>
        <p:txBody>
          <a:bodyPr vert="horz" lIns="0" tIns="0" rIns="0" bIns="0" rtlCol="0" anchor="ctr"/>
          <a:lstStyle>
            <a:lvl1pPr algn="l">
              <a:defRPr sz="800">
                <a:solidFill>
                  <a:schemeClr val="tx1"/>
                </a:solidFill>
              </a:defRPr>
            </a:lvl1pPr>
          </a:lstStyle>
          <a:p>
            <a:fld id="{3D81EE41-304C-41C3-8185-350F2275D756}" type="slidenum">
              <a:rPr lang="de-DE" smtClean="0"/>
              <a:pPr/>
              <a:t>‹#›</a:t>
            </a:fld>
            <a:endParaRPr lang="de-DE"/>
          </a:p>
        </p:txBody>
      </p:sp>
      <p:sp>
        <p:nvSpPr>
          <p:cNvPr id="7" name="Textfeld 6">
            <a:extLst>
              <a:ext uri="{FF2B5EF4-FFF2-40B4-BE49-F238E27FC236}">
                <a16:creationId xmlns:a16="http://schemas.microsoft.com/office/drawing/2014/main" id="{31E4CF01-6D6F-4B29-B924-0F3D1CED79B9}"/>
              </a:ext>
            </a:extLst>
          </p:cNvPr>
          <p:cNvSpPr txBox="1"/>
          <p:nvPr userDrawn="1"/>
        </p:nvSpPr>
        <p:spPr>
          <a:xfrm>
            <a:off x="479425" y="6455836"/>
            <a:ext cx="232417" cy="123111"/>
          </a:xfrm>
          <a:prstGeom prst="rect">
            <a:avLst/>
          </a:prstGeom>
          <a:noFill/>
        </p:spPr>
        <p:txBody>
          <a:bodyPr wrap="square" lIns="0" tIns="0" rIns="0" bIns="0" rtlCol="0">
            <a:spAutoFit/>
          </a:bodyPr>
          <a:lstStyle/>
          <a:p>
            <a:pPr marL="0" indent="0" algn="l">
              <a:lnSpc>
                <a:spcPct val="100000"/>
              </a:lnSpc>
              <a:buClr>
                <a:schemeClr val="accent1"/>
              </a:buClr>
              <a:buFont typeface="Wingdings" panose="05000000000000000000" pitchFamily="2" charset="2"/>
              <a:buNone/>
            </a:pPr>
            <a:r>
              <a:rPr lang="de-DE" sz="800"/>
              <a:t>Seite</a:t>
            </a:r>
            <a:endParaRPr lang="de-DE" sz="800" dirty="0"/>
          </a:p>
        </p:txBody>
      </p:sp>
      <p:pic>
        <p:nvPicPr>
          <p:cNvPr id="9" name="Grafik 8">
            <a:extLst>
              <a:ext uri="{FF2B5EF4-FFF2-40B4-BE49-F238E27FC236}">
                <a16:creationId xmlns:a16="http://schemas.microsoft.com/office/drawing/2014/main" id="{88F81563-C6CD-CBCA-7DE4-45CD8FC094B9}"/>
              </a:ext>
            </a:extLst>
          </p:cNvPr>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10138029" y="6336000"/>
            <a:ext cx="1746394" cy="243454"/>
          </a:xfrm>
          <a:prstGeom prst="rect">
            <a:avLst/>
          </a:prstGeom>
        </p:spPr>
      </p:pic>
      <p:pic>
        <p:nvPicPr>
          <p:cNvPr id="10" name="Grafik 9">
            <a:extLst>
              <a:ext uri="{FF2B5EF4-FFF2-40B4-BE49-F238E27FC236}">
                <a16:creationId xmlns:a16="http://schemas.microsoft.com/office/drawing/2014/main" id="{DE461CCF-1FEC-EA46-8A87-09F35048752A}"/>
              </a:ext>
            </a:extLst>
          </p:cNvPr>
          <p:cNvPicPr>
            <a:picLocks noChangeAspect="1"/>
          </p:cNvPicPr>
          <p:nvPr userDrawn="1"/>
        </p:nvPicPr>
        <p:blipFill>
          <a:blip r:embed="rId36">
            <a:extLst>
              <a:ext uri="{28A0092B-C50C-407E-A947-70E740481C1C}">
                <a14:useLocalDpi xmlns:a14="http://schemas.microsoft.com/office/drawing/2010/main"/>
              </a:ext>
            </a:extLst>
          </a:blip>
          <a:stretch>
            <a:fillRect/>
          </a:stretch>
        </p:blipFill>
        <p:spPr>
          <a:xfrm>
            <a:off x="8362800" y="6336000"/>
            <a:ext cx="1404000" cy="387824"/>
          </a:xfrm>
          <a:prstGeom prst="rect">
            <a:avLst/>
          </a:prstGeom>
        </p:spPr>
      </p:pic>
    </p:spTree>
    <p:extLst>
      <p:ext uri="{BB962C8B-B14F-4D97-AF65-F5344CB8AC3E}">
        <p14:creationId xmlns:p14="http://schemas.microsoft.com/office/powerpoint/2010/main" val="3260334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hf hdr="0"/>
  <p:txStyles>
    <p:titleStyle>
      <a:lvl1pPr algn="l" defTabSz="914400" rtl="0" eaLnBrk="1" latinLnBrk="0" hangingPunct="1">
        <a:lnSpc>
          <a:spcPct val="110000"/>
        </a:lnSpc>
        <a:spcBef>
          <a:spcPct val="0"/>
        </a:spcBef>
        <a:buNone/>
        <a:defRPr sz="2400" b="0" kern="1200">
          <a:solidFill>
            <a:schemeClr val="accent2"/>
          </a:solidFill>
          <a:latin typeface="Frutiger LT Com 65 Bold" panose="020B0803030504020204" pitchFamily="34" charset="0"/>
          <a:ea typeface="+mj-ea"/>
          <a:cs typeface="+mj-cs"/>
        </a:defRPr>
      </a:lvl1pPr>
    </p:titleStyle>
    <p:body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4" orient="horz" pos="4133">
          <p15:clr>
            <a:srgbClr val="F26B43"/>
          </p15:clr>
        </p15:guide>
        <p15:guide id="5" orient="horz" pos="3770">
          <p15:clr>
            <a:srgbClr val="F26B43"/>
          </p15:clr>
        </p15:guide>
        <p15:guide id="8" orient="horz" pos="1071">
          <p15:clr>
            <a:srgbClr val="F26B43"/>
          </p15:clr>
        </p15:guide>
        <p15:guide id="9" orient="horz" pos="38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8.gif"/><Relationship Id="rId2" Type="http://schemas.openxmlformats.org/officeDocument/2006/relationships/slideLayout" Target="../slideLayouts/slideLayout12.xml"/><Relationship Id="rId1" Type="http://schemas.openxmlformats.org/officeDocument/2006/relationships/tags" Target="../tags/tag31.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1.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40.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41.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5.bin"/></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9.xml"/><Relationship Id="rId1" Type="http://schemas.openxmlformats.org/officeDocument/2006/relationships/tags" Target="../tags/tag42.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13.xml.rels><?xml version="1.0" encoding="UTF-8" standalone="yes"?>
<Relationships xmlns="http://schemas.openxmlformats.org/package/2006/relationships"><Relationship Id="rId8" Type="http://schemas.openxmlformats.org/officeDocument/2006/relationships/image" Target="../media/image12.jpg"/><Relationship Id="rId3" Type="http://schemas.openxmlformats.org/officeDocument/2006/relationships/notesSlide" Target="../notesSlides/notesSlide12.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43.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6.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44.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9.xml"/><Relationship Id="rId1" Type="http://schemas.openxmlformats.org/officeDocument/2006/relationships/tags" Target="../tags/tag45.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5.xml"/><Relationship Id="rId1" Type="http://schemas.openxmlformats.org/officeDocument/2006/relationships/tags" Target="../tags/tag46.xml"/><Relationship Id="rId4" Type="http://schemas.openxmlformats.org/officeDocument/2006/relationships/image" Target="../media/image1.e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13.png"/><Relationship Id="rId2" Type="http://schemas.openxmlformats.org/officeDocument/2006/relationships/slideLayout" Target="../slideLayouts/slideLayout14.xml"/><Relationship Id="rId1" Type="http://schemas.openxmlformats.org/officeDocument/2006/relationships/tags" Target="../tags/tag47.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oleObject" Target="../embeddings/oleObject37.bin"/><Relationship Id="rId7" Type="http://schemas.openxmlformats.org/officeDocument/2006/relationships/image" Target="../media/image14.png"/><Relationship Id="rId2" Type="http://schemas.openxmlformats.org/officeDocument/2006/relationships/slideLayout" Target="../slideLayouts/slideLayout14.xml"/><Relationship Id="rId1" Type="http://schemas.openxmlformats.org/officeDocument/2006/relationships/tags" Target="../tags/tag48.xml"/><Relationship Id="rId6" Type="http://schemas.openxmlformats.org/officeDocument/2006/relationships/image" Target="../media/image8.gif"/><Relationship Id="rId5" Type="http://schemas.openxmlformats.org/officeDocument/2006/relationships/image" Target="../media/image7.png"/><Relationship Id="rId10" Type="http://schemas.openxmlformats.org/officeDocument/2006/relationships/image" Target="../media/image17.jpeg"/><Relationship Id="rId4" Type="http://schemas.openxmlformats.org/officeDocument/2006/relationships/image" Target="../media/image1.emf"/><Relationship Id="rId9" Type="http://schemas.openxmlformats.org/officeDocument/2006/relationships/image" Target="../media/image16.jpg"/></Relationships>
</file>

<file path=ppt/slides/_rels/slide1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oleObject" Target="../embeddings/oleObject37.bin"/><Relationship Id="rId7" Type="http://schemas.openxmlformats.org/officeDocument/2006/relationships/image" Target="../media/image18.png"/><Relationship Id="rId2" Type="http://schemas.openxmlformats.org/officeDocument/2006/relationships/slideLayout" Target="../slideLayouts/slideLayout14.xml"/><Relationship Id="rId1" Type="http://schemas.openxmlformats.org/officeDocument/2006/relationships/tags" Target="../tags/tag49.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2.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18.png"/><Relationship Id="rId2" Type="http://schemas.openxmlformats.org/officeDocument/2006/relationships/slideLayout" Target="../slideLayouts/slideLayout14.xml"/><Relationship Id="rId1" Type="http://schemas.openxmlformats.org/officeDocument/2006/relationships/tags" Target="../tags/tag50.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20.png"/><Relationship Id="rId2" Type="http://schemas.openxmlformats.org/officeDocument/2006/relationships/slideLayout" Target="../slideLayouts/slideLayout14.xml"/><Relationship Id="rId1" Type="http://schemas.openxmlformats.org/officeDocument/2006/relationships/tags" Target="../tags/tag51.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21.png"/><Relationship Id="rId2" Type="http://schemas.openxmlformats.org/officeDocument/2006/relationships/slideLayout" Target="../slideLayouts/slideLayout14.xml"/><Relationship Id="rId1" Type="http://schemas.openxmlformats.org/officeDocument/2006/relationships/tags" Target="../tags/tag52.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22.png"/><Relationship Id="rId2" Type="http://schemas.openxmlformats.org/officeDocument/2006/relationships/slideLayout" Target="../slideLayouts/slideLayout14.xml"/><Relationship Id="rId1" Type="http://schemas.openxmlformats.org/officeDocument/2006/relationships/tags" Target="../tags/tag53.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oleObject" Target="../embeddings/oleObject39.bin"/><Relationship Id="rId7" Type="http://schemas.openxmlformats.org/officeDocument/2006/relationships/image" Target="../media/image23.jpeg"/><Relationship Id="rId2" Type="http://schemas.openxmlformats.org/officeDocument/2006/relationships/slideLayout" Target="../slideLayouts/slideLayout14.xml"/><Relationship Id="rId1" Type="http://schemas.openxmlformats.org/officeDocument/2006/relationships/tags" Target="../tags/tag54.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2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4.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55.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15.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56.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0.bin"/><Relationship Id="rId7" Type="http://schemas.openxmlformats.org/officeDocument/2006/relationships/image" Target="../media/image27.png"/><Relationship Id="rId2" Type="http://schemas.openxmlformats.org/officeDocument/2006/relationships/slideLayout" Target="../slideLayouts/slideLayout14.xml"/><Relationship Id="rId1" Type="http://schemas.openxmlformats.org/officeDocument/2006/relationships/tags" Target="../tags/tag57.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16.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58.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1.bin"/></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2.bin"/><Relationship Id="rId7" Type="http://schemas.openxmlformats.org/officeDocument/2006/relationships/image" Target="../media/image29.png"/><Relationship Id="rId2" Type="http://schemas.openxmlformats.org/officeDocument/2006/relationships/slideLayout" Target="../slideLayouts/slideLayout14.xml"/><Relationship Id="rId1" Type="http://schemas.openxmlformats.org/officeDocument/2006/relationships/tags" Target="../tags/tag59.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3.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3.bin"/><Relationship Id="rId7" Type="http://schemas.openxmlformats.org/officeDocument/2006/relationships/image" Target="../media/image30.png"/><Relationship Id="rId2" Type="http://schemas.openxmlformats.org/officeDocument/2006/relationships/slideLayout" Target="../slideLayouts/slideLayout14.xml"/><Relationship Id="rId1" Type="http://schemas.openxmlformats.org/officeDocument/2006/relationships/tags" Target="../tags/tag60.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4.bin"/><Relationship Id="rId7" Type="http://schemas.openxmlformats.org/officeDocument/2006/relationships/image" Target="../media/image31.png"/><Relationship Id="rId2" Type="http://schemas.openxmlformats.org/officeDocument/2006/relationships/slideLayout" Target="../slideLayouts/slideLayout14.xml"/><Relationship Id="rId1" Type="http://schemas.openxmlformats.org/officeDocument/2006/relationships/tags" Target="../tags/tag61.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0.bin"/><Relationship Id="rId7" Type="http://schemas.openxmlformats.org/officeDocument/2006/relationships/image" Target="../media/image32.png"/><Relationship Id="rId2" Type="http://schemas.openxmlformats.org/officeDocument/2006/relationships/slideLayout" Target="../slideLayouts/slideLayout14.xml"/><Relationship Id="rId1" Type="http://schemas.openxmlformats.org/officeDocument/2006/relationships/tags" Target="../tags/tag62.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0.bin"/><Relationship Id="rId7" Type="http://schemas.openxmlformats.org/officeDocument/2006/relationships/image" Target="../media/image33.png"/><Relationship Id="rId2" Type="http://schemas.openxmlformats.org/officeDocument/2006/relationships/slideLayout" Target="../slideLayouts/slideLayout14.xml"/><Relationship Id="rId1" Type="http://schemas.openxmlformats.org/officeDocument/2006/relationships/tags" Target="../tags/tag63.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9.xml"/><Relationship Id="rId1" Type="http://schemas.openxmlformats.org/officeDocument/2006/relationships/tags" Target="../tags/tag64.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8.gif"/><Relationship Id="rId2" Type="http://schemas.openxmlformats.org/officeDocument/2006/relationships/slideLayout" Target="../slideLayouts/slideLayout16.xml"/><Relationship Id="rId1" Type="http://schemas.openxmlformats.org/officeDocument/2006/relationships/tags" Target="../tags/tag65.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5.bin"/></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8.xml"/><Relationship Id="rId1" Type="http://schemas.openxmlformats.org/officeDocument/2006/relationships/tags" Target="../tags/tag66.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37.xml.rels><?xml version="1.0" encoding="UTF-8" standalone="yes"?>
<Relationships xmlns="http://schemas.openxmlformats.org/package/2006/relationships"><Relationship Id="rId8" Type="http://schemas.openxmlformats.org/officeDocument/2006/relationships/hyperlink" Target="https://unchainedrobotics.de/produkte/roboter/mobile-roboter/amr/innok-robotics-induros" TargetMode="External"/><Relationship Id="rId3" Type="http://schemas.openxmlformats.org/officeDocument/2006/relationships/hyperlink" Target="https://www.amazon.de/BrosTrend-WiFi-USB-Adapter-5dBi-Antennen/dp/B09TKG3NMY" TargetMode="External"/><Relationship Id="rId7" Type="http://schemas.openxmlformats.org/officeDocument/2006/relationships/hyperlink" Target="https://asia.doosanequipment.com/en/technology-innovation/conceptx/overview" TargetMode="External"/><Relationship Id="rId2" Type="http://schemas.openxmlformats.org/officeDocument/2006/relationships/hyperlink" Target="https://www.reichelt.de/de/de/industrial-lte-router-gps-wlan-mil-ur75l04eugw-p305569.html?PROVID=2788&amp;gclid=Cj0KCQjw7uSkBhDGARIsAMCZNJvWoT-urakJsYe6tfXxCDCSm-GmOzcUW50V3z2GZaSs34gNheodVIQaAv8jEALw_wcB&amp;&amp;r=1" TargetMode="External"/><Relationship Id="rId1" Type="http://schemas.openxmlformats.org/officeDocument/2006/relationships/slideLayout" Target="../slideLayouts/slideLayout28.xml"/><Relationship Id="rId6" Type="http://schemas.openxmlformats.org/officeDocument/2006/relationships/hyperlink" Target="https://www.brokk.com/us/product/brokk-170/" TargetMode="External"/><Relationship Id="rId11" Type="http://schemas.openxmlformats.org/officeDocument/2006/relationships/image" Target="../media/image8.gif"/><Relationship Id="rId5" Type="http://schemas.openxmlformats.org/officeDocument/2006/relationships/hyperlink" Target="https://www.tandfonline.com/doi/full/10.1080/25726668.2020.1838110" TargetMode="External"/><Relationship Id="rId10" Type="http://schemas.openxmlformats.org/officeDocument/2006/relationships/image" Target="../media/image7.png"/><Relationship Id="rId4" Type="http://schemas.openxmlformats.org/officeDocument/2006/relationships/hyperlink" Target="https://store-images.s-microsoft.com/image/apps.9320.35167414-deb9-46bd-9f5c-d7e7c7a10e98.80b6f7f2-3ecd-476c-936a-651f46b8f318.3ce34282-1278-40b3-8ee0-64a6ed676320" TargetMode="External"/><Relationship Id="rId9" Type="http://schemas.openxmlformats.org/officeDocument/2006/relationships/hyperlink" Target="https://5g-industry-campus.com/infrastructure/" TargetMode="Externa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8.xml"/><Relationship Id="rId1" Type="http://schemas.openxmlformats.org/officeDocument/2006/relationships/tags" Target="../tags/tag67.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4.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5.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6.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8.xml"/><Relationship Id="rId7" Type="http://schemas.openxmlformats.org/officeDocument/2006/relationships/image" Target="../media/image8.gif"/><Relationship Id="rId2" Type="http://schemas.openxmlformats.org/officeDocument/2006/relationships/slideLayout" Target="../slideLayouts/slideLayout16.xml"/><Relationship Id="rId1" Type="http://schemas.openxmlformats.org/officeDocument/2006/relationships/tags" Target="../tags/tag38.x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33.bin"/></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9.xml"/><Relationship Id="rId7" Type="http://schemas.openxmlformats.org/officeDocument/2006/relationships/image" Target="../media/image8.gif"/><Relationship Id="rId2" Type="http://schemas.openxmlformats.org/officeDocument/2006/relationships/slideLayout" Target="../slideLayouts/slideLayout16.xml"/><Relationship Id="rId1" Type="http://schemas.openxmlformats.org/officeDocument/2006/relationships/tags" Target="../tags/tag39.x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3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4B23A4EC-E6FD-4AAF-90B4-44785B1F153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4B23A4EC-E6FD-4AAF-90B4-44785B1F153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platzhalter 4">
            <a:extLst>
              <a:ext uri="{FF2B5EF4-FFF2-40B4-BE49-F238E27FC236}">
                <a16:creationId xmlns:a16="http://schemas.microsoft.com/office/drawing/2014/main" id="{609A6212-948B-4F5F-9BEF-32E5083283C8}"/>
              </a:ext>
            </a:extLst>
          </p:cNvPr>
          <p:cNvSpPr>
            <a:spLocks noGrp="1"/>
          </p:cNvSpPr>
          <p:nvPr>
            <p:ph type="body" sz="quarter" idx="11"/>
          </p:nvPr>
        </p:nvSpPr>
        <p:spPr>
          <a:xfrm>
            <a:off x="478198" y="1999174"/>
            <a:ext cx="7418002" cy="3256982"/>
          </a:xfrm>
        </p:spPr>
        <p:txBody>
          <a:bodyPr/>
          <a:lstStyle/>
          <a:p>
            <a:pPr lvl="0"/>
            <a:r>
              <a:rPr lang="de-DE" dirty="0"/>
              <a:t>Luiza Souza Sim</a:t>
            </a:r>
            <a:r>
              <a:rPr lang="pt-BR" dirty="0"/>
              <a:t>ões</a:t>
            </a:r>
            <a:endParaRPr lang="de-DE" dirty="0"/>
          </a:p>
          <a:p>
            <a:pPr lvl="1"/>
            <a:r>
              <a:rPr lang="de-DE" dirty="0"/>
              <a:t>—</a:t>
            </a:r>
            <a:endParaRPr lang="de-DE" sz="1000" dirty="0"/>
          </a:p>
          <a:p>
            <a:pPr lvl="2"/>
            <a:r>
              <a:rPr lang="en-US" b="0" i="0" dirty="0">
                <a:effectLst/>
                <a:latin typeface="Arial" panose="020B0604020202020204" pitchFamily="34" charset="0"/>
              </a:rPr>
              <a:t>Validation of remote-control use cases for construction and mining robots via 5G</a:t>
            </a:r>
          </a:p>
          <a:p>
            <a:pPr lvl="0"/>
            <a:endParaRPr lang="de-DE" dirty="0"/>
          </a:p>
          <a:p>
            <a:pPr lvl="1">
              <a:lnSpc>
                <a:spcPct val="100000"/>
              </a:lnSpc>
            </a:pPr>
            <a:r>
              <a:rPr lang="de-DE" dirty="0"/>
              <a:t>—</a:t>
            </a:r>
            <a:endParaRPr lang="en-US" b="0" i="0" dirty="0">
              <a:effectLst/>
              <a:latin typeface="Arial" panose="020B0604020202020204" pitchFamily="34" charset="0"/>
            </a:endParaRPr>
          </a:p>
          <a:p>
            <a:pPr lvl="0"/>
            <a:r>
              <a:rPr lang="pt-BR" dirty="0"/>
              <a:t>Supervisor: Profa. Dra. Ana Isabela Araújo Cunha </a:t>
            </a:r>
          </a:p>
          <a:p>
            <a:pPr lvl="0"/>
            <a:r>
              <a:rPr lang="pt-BR" dirty="0"/>
              <a:t>Co-supervisor: M.Sc. Sarah Schmitt</a:t>
            </a:r>
            <a:endParaRPr lang="de-DE" dirty="0"/>
          </a:p>
        </p:txBody>
      </p:sp>
      <p:pic>
        <p:nvPicPr>
          <p:cNvPr id="1028" name="Picture 4" descr="UFBA no Colégio da Polícia Militar – Dendezeiros, Bahia | Kids Save Lives  Brasil">
            <a:extLst>
              <a:ext uri="{FF2B5EF4-FFF2-40B4-BE49-F238E27FC236}">
                <a16:creationId xmlns:a16="http://schemas.microsoft.com/office/drawing/2014/main" id="{49C018AA-3F73-A5CC-D80D-270CE8643E2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OGO UFBA | Brands of the World™ | Download vector logos and logotypes">
            <a:extLst>
              <a:ext uri="{FF2B5EF4-FFF2-40B4-BE49-F238E27FC236}">
                <a16:creationId xmlns:a16="http://schemas.microsoft.com/office/drawing/2014/main" id="{3EF973B9-5044-D489-6046-1E4C01A4A9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4" name="Fußzeilenplatzhalter 3">
            <a:extLst>
              <a:ext uri="{FF2B5EF4-FFF2-40B4-BE49-F238E27FC236}">
                <a16:creationId xmlns:a16="http://schemas.microsoft.com/office/drawing/2014/main" id="{40821DFC-4541-4D25-86CF-D9F84368A25A}"/>
              </a:ext>
            </a:extLst>
          </p:cNvPr>
          <p:cNvSpPr>
            <a:spLocks noGrp="1"/>
          </p:cNvSpPr>
          <p:nvPr>
            <p:ph type="ftr" sz="quarter" idx="13"/>
          </p:nvPr>
        </p:nvSpPr>
        <p:spPr>
          <a:xfrm>
            <a:off x="1415808" y="6455836"/>
            <a:ext cx="2952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prstClr val="black"/>
                </a:solidFill>
                <a:effectLst/>
                <a:uLnTx/>
                <a:uFillTx/>
                <a:latin typeface="Frutiger LT Com 45 Light"/>
                <a:ea typeface="+mn-ea"/>
                <a:cs typeface="+mn-cs"/>
              </a:rPr>
              <a:t>© Fraunhofer IPT/WZL der RWTH Aachen</a:t>
            </a:r>
          </a:p>
        </p:txBody>
      </p:sp>
      <p:sp>
        <p:nvSpPr>
          <p:cNvPr id="2" name="Datumsplatzhalter 2">
            <a:extLst>
              <a:ext uri="{FF2B5EF4-FFF2-40B4-BE49-F238E27FC236}">
                <a16:creationId xmlns:a16="http://schemas.microsoft.com/office/drawing/2014/main" id="{99C68073-2F03-185F-E2A2-AE5C6FA4B2BC}"/>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275920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3765359515"/>
              </p:ext>
            </p:extLst>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sp>
        <p:nvSpPr>
          <p:cNvPr id="30" name="Datumsplatzhalter 2">
            <a:extLst>
              <a:ext uri="{FF2B5EF4-FFF2-40B4-BE49-F238E27FC236}">
                <a16:creationId xmlns:a16="http://schemas.microsoft.com/office/drawing/2014/main" id="{D6A2BFA2-68B1-892C-4DB4-777C0768A517}"/>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31" name="Picture 4" descr="UFBA no Colégio da Polícia Militar – Dendezeiros, Bahia | Kids Save Lives  Brasil">
            <a:extLst>
              <a:ext uri="{FF2B5EF4-FFF2-40B4-BE49-F238E27FC236}">
                <a16:creationId xmlns:a16="http://schemas.microsoft.com/office/drawing/2014/main" id="{F086A0FC-3C8B-AAC4-9667-8FCEBAB51B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LOGO UFBA | Brands of the World™ | Download vector logos and logotypes">
            <a:extLst>
              <a:ext uri="{FF2B5EF4-FFF2-40B4-BE49-F238E27FC236}">
                <a16:creationId xmlns:a16="http://schemas.microsoft.com/office/drawing/2014/main" id="{A6FB0D02-A0EA-E96F-C50D-0A2A50B26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33" name="Fußzeilenplatzhalter 3">
            <a:extLst>
              <a:ext uri="{FF2B5EF4-FFF2-40B4-BE49-F238E27FC236}">
                <a16:creationId xmlns:a16="http://schemas.microsoft.com/office/drawing/2014/main" id="{86F2DF28-AC61-87F1-5756-1D52D82366AE}"/>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Tree>
    <p:extLst>
      <p:ext uri="{BB962C8B-B14F-4D97-AF65-F5344CB8AC3E}">
        <p14:creationId xmlns:p14="http://schemas.microsoft.com/office/powerpoint/2010/main" val="2743164908"/>
      </p:ext>
    </p:extLst>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a:xfrm>
            <a:off x="479425" y="395588"/>
            <a:ext cx="11233150" cy="406265"/>
          </a:xfrm>
        </p:spPr>
        <p:txBody>
          <a:bodyPr/>
          <a:lstStyle/>
          <a:p>
            <a:r>
              <a:rPr lang="de-DE" dirty="0"/>
              <a:t>Definition of the Study Problem</a:t>
            </a:r>
          </a:p>
        </p:txBody>
      </p:sp>
      <p:sp>
        <p:nvSpPr>
          <p:cNvPr id="11" name="Textplatzhalter 10">
            <a:extLst>
              <a:ext uri="{FF2B5EF4-FFF2-40B4-BE49-F238E27FC236}">
                <a16:creationId xmlns:a16="http://schemas.microsoft.com/office/drawing/2014/main" id="{0FF3CD05-5412-4A5D-98D6-F5796119A533}"/>
              </a:ext>
            </a:extLst>
          </p:cNvPr>
          <p:cNvSpPr>
            <a:spLocks noGrp="1"/>
          </p:cNvSpPr>
          <p:nvPr>
            <p:ph type="body" sz="quarter" idx="13"/>
          </p:nvPr>
        </p:nvSpPr>
        <p:spPr>
          <a:xfrm>
            <a:off x="479425" y="778321"/>
            <a:ext cx="11233150" cy="319318"/>
          </a:xfrm>
        </p:spPr>
        <p:txBody>
          <a:bodyPr/>
          <a:lstStyle/>
          <a:p>
            <a:r>
              <a:rPr lang="de-DE" dirty="0">
                <a:solidFill>
                  <a:srgbClr val="669DB2"/>
                </a:solidFill>
              </a:rPr>
              <a:t>Key objectives</a:t>
            </a:r>
            <a:endParaRPr lang="en-US" dirty="0">
              <a:solidFill>
                <a:srgbClr val="669DB2"/>
              </a:solidFill>
            </a:endParaRPr>
          </a:p>
        </p:txBody>
      </p:sp>
      <p:sp>
        <p:nvSpPr>
          <p:cNvPr id="16" name="Rectangle 15">
            <a:extLst>
              <a:ext uri="{FF2B5EF4-FFF2-40B4-BE49-F238E27FC236}">
                <a16:creationId xmlns:a16="http://schemas.microsoft.com/office/drawing/2014/main" id="{5B059B6D-DB71-0E9F-9288-483996F79F28}"/>
              </a:ext>
            </a:extLst>
          </p:cNvPr>
          <p:cNvSpPr/>
          <p:nvPr/>
        </p:nvSpPr>
        <p:spPr>
          <a:xfrm>
            <a:off x="447675" y="1628800"/>
            <a:ext cx="11264900" cy="4202618"/>
          </a:xfrm>
          <a:prstGeom prst="rect">
            <a:avLst/>
          </a:prstGeom>
          <a:noFill/>
        </p:spPr>
      </p:sp>
      <p:sp>
        <p:nvSpPr>
          <p:cNvPr id="17" name="Freeform: Shape 16">
            <a:extLst>
              <a:ext uri="{FF2B5EF4-FFF2-40B4-BE49-F238E27FC236}">
                <a16:creationId xmlns:a16="http://schemas.microsoft.com/office/drawing/2014/main" id="{0B4B5AA3-346F-79FF-5CC1-3BB9DF3005C7}"/>
              </a:ext>
            </a:extLst>
          </p:cNvPr>
          <p:cNvSpPr/>
          <p:nvPr/>
        </p:nvSpPr>
        <p:spPr>
          <a:xfrm>
            <a:off x="449050"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0 w 2681464"/>
              <a:gd name="connsiteY5"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1464" h="2145171">
                <a:moveTo>
                  <a:pt x="0" y="0"/>
                </a:moveTo>
                <a:lnTo>
                  <a:pt x="2145171" y="0"/>
                </a:lnTo>
                <a:lnTo>
                  <a:pt x="2681464" y="1072586"/>
                </a:lnTo>
                <a:lnTo>
                  <a:pt x="2145171" y="2145171"/>
                </a:lnTo>
                <a:lnTo>
                  <a:pt x="0" y="2145171"/>
                </a:lnTo>
                <a:lnTo>
                  <a:pt x="0" y="0"/>
                </a:lnTo>
                <a:close/>
              </a:path>
            </a:pathLst>
          </a:custGeom>
          <a:solidFill>
            <a:schemeClr val="accent1"/>
          </a:solidFill>
          <a:ln w="50800">
            <a:solidFill>
              <a:schemeClr val="bg1"/>
            </a:solidFill>
          </a:ln>
          <a:effectLst/>
        </p:spPr>
        <p:style>
          <a:lnRef idx="0">
            <a:scrgbClr r="0" g="0" b="0"/>
          </a:lnRef>
          <a:fillRef idx="3">
            <a:scrgbClr r="0" g="0" b="0"/>
          </a:fillRef>
          <a:effectRef idx="2">
            <a:scrgbClr r="0" g="0" b="0"/>
          </a:effectRef>
          <a:fontRef idx="minor">
            <a:schemeClr val="lt1"/>
          </a:fontRef>
        </p:style>
        <p:txBody>
          <a:bodyPr spcFirstLastPara="0" vert="horz" wrap="square" lIns="216000" tIns="0" rIns="646530" bIns="36000" numCol="1" spcCol="1270" anchor="ctr" anchorCtr="0">
            <a:noAutofit/>
          </a:bodyPr>
          <a:lstStyle/>
          <a:p>
            <a:pPr marL="0" lvl="0" indent="0" algn="ctr" defTabSz="622300">
              <a:lnSpc>
                <a:spcPct val="110000"/>
              </a:lnSpc>
              <a:spcBef>
                <a:spcPct val="0"/>
              </a:spcBef>
              <a:spcAft>
                <a:spcPct val="35000"/>
              </a:spcAft>
              <a:buNone/>
            </a:pPr>
            <a:r>
              <a:rPr kumimoji="0" lang="en-US" sz="1400" b="0" i="0" u="none" strike="noStrike" kern="1200" cap="none" spc="0" normalizeH="0" baseline="0" noProof="0" dirty="0">
                <a:ln>
                  <a:noFill/>
                </a:ln>
                <a:solidFill>
                  <a:prstClr val="white"/>
                </a:solidFill>
                <a:effectLst/>
                <a:uLnTx/>
                <a:uFillTx/>
                <a:latin typeface="Frutiger LT Com 45 Light"/>
                <a:ea typeface="+mn-ea"/>
                <a:cs typeface="+mn-cs"/>
              </a:rPr>
              <a:t>Conduct a bibliographic review of existing works on the subject.</a:t>
            </a:r>
            <a:endParaRPr lang="en-US" sz="1400" b="0" kern="1200" dirty="0">
              <a:latin typeface="Frutiger LT Com 65 Bold" panose="020B0803030504020204" pitchFamily="34" charset="0"/>
            </a:endParaRPr>
          </a:p>
        </p:txBody>
      </p:sp>
      <p:sp>
        <p:nvSpPr>
          <p:cNvPr id="18" name="Freeform: Shape 17">
            <a:extLst>
              <a:ext uri="{FF2B5EF4-FFF2-40B4-BE49-F238E27FC236}">
                <a16:creationId xmlns:a16="http://schemas.microsoft.com/office/drawing/2014/main" id="{46FA602B-117A-000D-ADD3-BD20BD556D56}"/>
              </a:ext>
            </a:extLst>
          </p:cNvPr>
          <p:cNvSpPr/>
          <p:nvPr/>
        </p:nvSpPr>
        <p:spPr>
          <a:xfrm>
            <a:off x="2595497"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2"/>
          </a:solidFill>
          <a:ln w="50800">
            <a:solidFill>
              <a:schemeClr val="bg1"/>
            </a:solid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630889" tIns="0" rIns="630889" bIns="35560" numCol="1" spcCol="1270" anchor="ctr" anchorCtr="0">
            <a:noAutofit/>
          </a:bodyPr>
          <a:lstStyle/>
          <a:p>
            <a:pPr marL="0" lvl="0" indent="0" algn="ctr" defTabSz="622300">
              <a:lnSpc>
                <a:spcPct val="110000"/>
              </a:lnSpc>
              <a:spcBef>
                <a:spcPct val="0"/>
              </a:spcBef>
              <a:spcAft>
                <a:spcPct val="35000"/>
              </a:spcAft>
              <a:buNone/>
            </a:pPr>
            <a:r>
              <a:rPr kumimoji="0" lang="en-US" sz="1400" b="0" i="0" u="none" strike="noStrike" kern="1200" cap="none" spc="0" normalizeH="0" baseline="0" noProof="0" dirty="0">
                <a:ln>
                  <a:noFill/>
                </a:ln>
                <a:solidFill>
                  <a:prstClr val="white"/>
                </a:solidFill>
                <a:effectLst/>
                <a:uLnTx/>
                <a:uFillTx/>
                <a:latin typeface="Frutiger LT Com 45 Light"/>
                <a:ea typeface="+mn-ea"/>
                <a:cs typeface="+mn-cs"/>
              </a:rPr>
              <a:t>Create and plan a setup for 5G applications in the Construction and Mining sections.</a:t>
            </a:r>
            <a:endParaRPr lang="en-US" sz="1400" b="0" kern="1200" dirty="0">
              <a:latin typeface="Frutiger LT Com 65 Bold" panose="020B0803030504020204" pitchFamily="34" charset="0"/>
            </a:endParaRPr>
          </a:p>
        </p:txBody>
      </p:sp>
      <p:sp>
        <p:nvSpPr>
          <p:cNvPr id="19" name="Freeform: Shape 18">
            <a:extLst>
              <a:ext uri="{FF2B5EF4-FFF2-40B4-BE49-F238E27FC236}">
                <a16:creationId xmlns:a16="http://schemas.microsoft.com/office/drawing/2014/main" id="{F358FD0F-D7EB-EE65-E030-A9634B35F8F2}"/>
              </a:ext>
            </a:extLst>
          </p:cNvPr>
          <p:cNvSpPr/>
          <p:nvPr/>
        </p:nvSpPr>
        <p:spPr>
          <a:xfrm>
            <a:off x="4741956"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3"/>
          </a:solidFill>
          <a:ln w="50800">
            <a:solidFill>
              <a:schemeClr val="bg1"/>
            </a:solidFill>
          </a:ln>
          <a:effectLst/>
        </p:spPr>
        <p:style>
          <a:lnRef idx="0">
            <a:schemeClr val="lt1">
              <a:hueOff val="0"/>
              <a:satOff val="0"/>
              <a:lumOff val="0"/>
              <a:alphaOff val="0"/>
            </a:schemeClr>
          </a:lnRef>
          <a:fillRef idx="3">
            <a:schemeClr val="accent4">
              <a:hueOff val="0"/>
              <a:satOff val="0"/>
              <a:lumOff val="0"/>
              <a:alphaOff val="0"/>
            </a:schemeClr>
          </a:fillRef>
          <a:effectRef idx="2">
            <a:scrgbClr r="0" g="0" b="0"/>
          </a:effectRef>
          <a:fontRef idx="minor">
            <a:schemeClr val="lt1"/>
          </a:fontRef>
        </p:style>
        <p:txBody>
          <a:bodyPr spcFirstLastPara="0" vert="horz" wrap="square" lIns="680293" tIns="0" rIns="629893" bIns="35560" numCol="1" spcCol="1270" anchor="ctr" anchorCtr="0">
            <a:noAutofit/>
          </a:bodyPr>
          <a:lstStyle/>
          <a:p>
            <a:pPr marL="0" lvl="0" indent="0" algn="ctr" defTabSz="622300">
              <a:lnSpc>
                <a:spcPct val="110000"/>
              </a:lnSpc>
              <a:spcBef>
                <a:spcPct val="0"/>
              </a:spcBef>
              <a:spcAft>
                <a:spcPct val="35000"/>
              </a:spcAft>
              <a:buNone/>
            </a:pPr>
            <a:r>
              <a:rPr kumimoji="0" lang="en-US" sz="1400" b="0" i="0" u="none" strike="noStrike" kern="1200" cap="none" spc="0" normalizeH="0" baseline="0" noProof="0" dirty="0">
                <a:ln>
                  <a:noFill/>
                </a:ln>
                <a:solidFill>
                  <a:prstClr val="white"/>
                </a:solidFill>
                <a:effectLst/>
                <a:uLnTx/>
                <a:uFillTx/>
                <a:latin typeface="Frutiger LT Com 45 Light"/>
                <a:ea typeface="+mn-ea"/>
                <a:cs typeface="+mn-cs"/>
              </a:rPr>
              <a:t>Set up a test plan to assess the 5G network performance and suitability (measurement methods).</a:t>
            </a:r>
            <a:endParaRPr lang="en-US" sz="1400" kern="1200" dirty="0"/>
          </a:p>
        </p:txBody>
      </p:sp>
      <p:sp>
        <p:nvSpPr>
          <p:cNvPr id="20" name="Freeform: Shape 19">
            <a:extLst>
              <a:ext uri="{FF2B5EF4-FFF2-40B4-BE49-F238E27FC236}">
                <a16:creationId xmlns:a16="http://schemas.microsoft.com/office/drawing/2014/main" id="{4E7C35A8-6BF3-3061-E94B-417F0C4863C5}"/>
              </a:ext>
            </a:extLst>
          </p:cNvPr>
          <p:cNvSpPr/>
          <p:nvPr/>
        </p:nvSpPr>
        <p:spPr>
          <a:xfrm>
            <a:off x="6888897"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4"/>
          </a:solidFill>
          <a:ln w="50800">
            <a:solidFill>
              <a:schemeClr val="bg1"/>
            </a:solidFill>
          </a:ln>
          <a:effectLst/>
        </p:spPr>
        <p:style>
          <a:lnRef idx="0">
            <a:schemeClr val="lt1">
              <a:hueOff val="0"/>
              <a:satOff val="0"/>
              <a:lumOff val="0"/>
              <a:alphaOff val="0"/>
            </a:schemeClr>
          </a:lnRef>
          <a:fillRef idx="3">
            <a:schemeClr val="accent5">
              <a:hueOff val="0"/>
              <a:satOff val="0"/>
              <a:lumOff val="0"/>
              <a:alphaOff val="0"/>
            </a:schemeClr>
          </a:fillRef>
          <a:effectRef idx="2">
            <a:scrgbClr r="0" g="0" b="0"/>
          </a:effectRef>
          <a:fontRef idx="minor">
            <a:schemeClr val="lt1"/>
          </a:fontRef>
        </p:style>
        <p:txBody>
          <a:bodyPr spcFirstLastPara="0" vert="horz" wrap="square" lIns="716293" tIns="288000" rIns="629893" bIns="35560" numCol="1" spcCol="1270" anchor="ctr" anchorCtr="0">
            <a:noAutofit/>
          </a:bodyPr>
          <a:lstStyle/>
          <a:p>
            <a:pPr marL="0" lvl="0" indent="0" algn="l" defTabSz="622300">
              <a:lnSpc>
                <a:spcPct val="110000"/>
              </a:lnSpc>
              <a:spcBef>
                <a:spcPct val="0"/>
              </a:spcBef>
              <a:spcAft>
                <a:spcPct val="35000"/>
              </a:spcAft>
              <a:buNone/>
            </a:pPr>
            <a:r>
              <a:rPr lang="en-US" sz="1400" kern="1200" dirty="0">
                <a:solidFill>
                  <a:schemeClr val="bg1"/>
                </a:solidFill>
              </a:rPr>
              <a:t>Write a detailed description of the Use Cases and Network Setup. </a:t>
            </a:r>
            <a:endParaRPr lang="en-US" sz="1400" kern="1200" dirty="0"/>
          </a:p>
          <a:p>
            <a:pPr marL="180000" lvl="1" indent="-180000" algn="l" defTabSz="622300">
              <a:lnSpc>
                <a:spcPct val="110000"/>
              </a:lnSpc>
              <a:spcBef>
                <a:spcPct val="0"/>
              </a:spcBef>
              <a:spcAft>
                <a:spcPct val="15000"/>
              </a:spcAft>
              <a:buClr>
                <a:schemeClr val="bg1"/>
              </a:buClr>
              <a:buSzPct val="100000"/>
              <a:buFont typeface="Wingdings" panose="05000000000000000000" pitchFamily="2" charset="2"/>
              <a:buNone/>
              <a:tabLst/>
            </a:pPr>
            <a:endParaRPr lang="en-US" sz="1400" kern="1200" dirty="0">
              <a:solidFill>
                <a:schemeClr val="bg1"/>
              </a:solidFill>
            </a:endParaRPr>
          </a:p>
        </p:txBody>
      </p:sp>
      <p:sp>
        <p:nvSpPr>
          <p:cNvPr id="21" name="Freeform: Shape 20">
            <a:extLst>
              <a:ext uri="{FF2B5EF4-FFF2-40B4-BE49-F238E27FC236}">
                <a16:creationId xmlns:a16="http://schemas.microsoft.com/office/drawing/2014/main" id="{C74DAF27-7D52-AA2A-5F51-51B39A35D29D}"/>
              </a:ext>
            </a:extLst>
          </p:cNvPr>
          <p:cNvSpPr/>
          <p:nvPr/>
        </p:nvSpPr>
        <p:spPr>
          <a:xfrm>
            <a:off x="9031110"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5"/>
          </a:solidFill>
          <a:ln w="50800">
            <a:solidFill>
              <a:schemeClr val="bg1"/>
            </a:solidFill>
          </a:ln>
          <a:effectLst/>
        </p:spPr>
        <p:style>
          <a:lnRef idx="0">
            <a:schemeClr val="lt1">
              <a:hueOff val="0"/>
              <a:satOff val="0"/>
              <a:lumOff val="0"/>
              <a:alphaOff val="0"/>
            </a:schemeClr>
          </a:lnRef>
          <a:fillRef idx="3">
            <a:schemeClr val="accent3">
              <a:hueOff val="0"/>
              <a:satOff val="0"/>
              <a:lumOff val="0"/>
              <a:alphaOff val="0"/>
            </a:schemeClr>
          </a:fillRef>
          <a:effectRef idx="2">
            <a:scrgbClr r="0" g="0" b="0"/>
          </a:effectRef>
          <a:fontRef idx="minor">
            <a:schemeClr val="lt1"/>
          </a:fontRef>
        </p:style>
        <p:txBody>
          <a:bodyPr spcFirstLastPara="0" vert="horz" wrap="square" lIns="630889" tIns="0" rIns="630889" bIns="35560" numCol="1" spcCol="1270" anchor="ctr" anchorCtr="0">
            <a:noAutofit/>
          </a:bodyPr>
          <a:lstStyle/>
          <a:p>
            <a:pPr marL="0" lvl="0" indent="0" algn="ctr" defTabSz="622300">
              <a:lnSpc>
                <a:spcPct val="110000"/>
              </a:lnSpc>
              <a:spcBef>
                <a:spcPct val="0"/>
              </a:spcBef>
              <a:spcAft>
                <a:spcPct val="35000"/>
              </a:spcAft>
              <a:buNone/>
            </a:pPr>
            <a:r>
              <a:rPr kumimoji="0" lang="en-US" sz="1400" b="0" i="0" u="none" strike="noStrike" kern="1200" cap="none" spc="0" normalizeH="0" baseline="0" noProof="0" dirty="0">
                <a:ln>
                  <a:noFill/>
                </a:ln>
                <a:solidFill>
                  <a:prstClr val="white"/>
                </a:solidFill>
                <a:effectLst/>
                <a:uLnTx/>
                <a:uFillTx/>
                <a:latin typeface="Frutiger LT Com 45 Light"/>
                <a:ea typeface="+mn-ea"/>
                <a:cs typeface="+mn-cs"/>
              </a:rPr>
              <a:t>Validate the work and data extracted in different scenarios</a:t>
            </a:r>
            <a:endParaRPr lang="en-US" sz="1400" b="0" kern="1200" dirty="0"/>
          </a:p>
        </p:txBody>
      </p:sp>
      <p:pic>
        <p:nvPicPr>
          <p:cNvPr id="22" name="Picture 4" descr="UFBA no Colégio da Polícia Militar – Dendezeiros, Bahia | Kids Save Lives  Brasil">
            <a:extLst>
              <a:ext uri="{FF2B5EF4-FFF2-40B4-BE49-F238E27FC236}">
                <a16:creationId xmlns:a16="http://schemas.microsoft.com/office/drawing/2014/main" id="{387CB948-837B-4BC4-E10A-525EDA6B533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LOGO UFBA | Brands of the World™ | Download vector logos and logotypes">
            <a:extLst>
              <a:ext uri="{FF2B5EF4-FFF2-40B4-BE49-F238E27FC236}">
                <a16:creationId xmlns:a16="http://schemas.microsoft.com/office/drawing/2014/main" id="{7B394404-7AFA-6CC9-8906-315C29B121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4" name="Fußzeilenplatzhalter 3">
            <a:extLst>
              <a:ext uri="{FF2B5EF4-FFF2-40B4-BE49-F238E27FC236}">
                <a16:creationId xmlns:a16="http://schemas.microsoft.com/office/drawing/2014/main" id="{6CF21A96-DBC1-9D7E-D418-1738575F10A0}"/>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34" name="Datumsplatzhalter 2">
            <a:extLst>
              <a:ext uri="{FF2B5EF4-FFF2-40B4-BE49-F238E27FC236}">
                <a16:creationId xmlns:a16="http://schemas.microsoft.com/office/drawing/2014/main" id="{FD6E245B-CDA8-D475-AB7B-1048A50DD236}"/>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26335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250" fill="hold"/>
                                        <p:tgtEl>
                                          <p:spTgt spid="17"/>
                                        </p:tgtEl>
                                        <p:attrNameLst>
                                          <p:attrName>ppt_x</p:attrName>
                                        </p:attrNameLst>
                                      </p:cBhvr>
                                      <p:tavLst>
                                        <p:tav tm="0">
                                          <p:val>
                                            <p:strVal val="0-#ppt_w/2"/>
                                          </p:val>
                                        </p:tav>
                                        <p:tav tm="100000">
                                          <p:val>
                                            <p:strVal val="#ppt_x"/>
                                          </p:val>
                                        </p:tav>
                                      </p:tavLst>
                                    </p:anim>
                                    <p:anim calcmode="lin" valueType="num">
                                      <p:cBhvr additive="base">
                                        <p:cTn id="8" dur="2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0-#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0-#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0-#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3126555815"/>
              </p:ext>
            </p:extLst>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sp>
        <p:nvSpPr>
          <p:cNvPr id="30" name="Datumsplatzhalter 2">
            <a:extLst>
              <a:ext uri="{FF2B5EF4-FFF2-40B4-BE49-F238E27FC236}">
                <a16:creationId xmlns:a16="http://schemas.microsoft.com/office/drawing/2014/main" id="{D6A2BFA2-68B1-892C-4DB4-777C0768A517}"/>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31" name="Picture 4" descr="UFBA no Colégio da Polícia Militar – Dendezeiros, Bahia | Kids Save Lives  Brasil">
            <a:extLst>
              <a:ext uri="{FF2B5EF4-FFF2-40B4-BE49-F238E27FC236}">
                <a16:creationId xmlns:a16="http://schemas.microsoft.com/office/drawing/2014/main" id="{F086A0FC-3C8B-AAC4-9667-8FCEBAB51B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LOGO UFBA | Brands of the World™ | Download vector logos and logotypes">
            <a:extLst>
              <a:ext uri="{FF2B5EF4-FFF2-40B4-BE49-F238E27FC236}">
                <a16:creationId xmlns:a16="http://schemas.microsoft.com/office/drawing/2014/main" id="{A6FB0D02-A0EA-E96F-C50D-0A2A50B26C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33" name="Fußzeilenplatzhalter 3">
            <a:extLst>
              <a:ext uri="{FF2B5EF4-FFF2-40B4-BE49-F238E27FC236}">
                <a16:creationId xmlns:a16="http://schemas.microsoft.com/office/drawing/2014/main" id="{86F2DF28-AC61-87F1-5756-1D52D82366AE}"/>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Tree>
    <p:extLst>
      <p:ext uri="{BB962C8B-B14F-4D97-AF65-F5344CB8AC3E}">
        <p14:creationId xmlns:p14="http://schemas.microsoft.com/office/powerpoint/2010/main" val="2649601853"/>
      </p:ext>
    </p:extLst>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E1856BD-7911-43A4-1494-652D8A843F18}"/>
              </a:ext>
            </a:extLst>
          </p:cNvPr>
          <p:cNvGrpSpPr/>
          <p:nvPr/>
        </p:nvGrpSpPr>
        <p:grpSpPr>
          <a:xfrm>
            <a:off x="477838" y="1699724"/>
            <a:ext cx="5438775" cy="1152000"/>
            <a:chOff x="477838" y="1700213"/>
            <a:chExt cx="5438775" cy="1152000"/>
          </a:xfrm>
        </p:grpSpPr>
        <p:sp>
          <p:nvSpPr>
            <p:cNvPr id="19" name="Freihandform: Form 39">
              <a:extLst>
                <a:ext uri="{FF2B5EF4-FFF2-40B4-BE49-F238E27FC236}">
                  <a16:creationId xmlns:a16="http://schemas.microsoft.com/office/drawing/2014/main" id="{C0EF50FB-947C-E5FE-769A-6D8E6673C2E9}"/>
                </a:ext>
              </a:extLst>
            </p:cNvPr>
            <p:cNvSpPr>
              <a:spLocks/>
            </p:cNvSpPr>
            <p:nvPr/>
          </p:nvSpPr>
          <p:spPr bwMode="gray">
            <a:xfrm>
              <a:off x="1557442" y="1700213"/>
              <a:ext cx="4359171" cy="1152000"/>
            </a:xfrm>
            <a:custGeom>
              <a:avLst/>
              <a:gdLst>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576000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30341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20816 w 4359171"/>
                <a:gd name="connsiteY5" fmla="*/ 571237 h 1152000"/>
                <a:gd name="connsiteX6" fmla="*/ 0 w 4359171"/>
                <a:gd name="connsiteY6"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171" h="1152000">
                  <a:moveTo>
                    <a:pt x="0" y="0"/>
                  </a:moveTo>
                  <a:lnTo>
                    <a:pt x="3783171" y="0"/>
                  </a:lnTo>
                  <a:lnTo>
                    <a:pt x="4359171" y="576000"/>
                  </a:lnTo>
                  <a:lnTo>
                    <a:pt x="3783171" y="1152000"/>
                  </a:lnTo>
                  <a:lnTo>
                    <a:pt x="0" y="1152000"/>
                  </a:lnTo>
                  <a:lnTo>
                    <a:pt x="320816" y="571237"/>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0" name="Pfeil: Fünfeck 30">
              <a:extLst>
                <a:ext uri="{FF2B5EF4-FFF2-40B4-BE49-F238E27FC236}">
                  <a16:creationId xmlns:a16="http://schemas.microsoft.com/office/drawing/2014/main" id="{B3234278-DC2F-211D-B0F9-CCCF5C59F6C8}"/>
                </a:ext>
              </a:extLst>
            </p:cNvPr>
            <p:cNvSpPr>
              <a:spLocks/>
            </p:cNvSpPr>
            <p:nvPr/>
          </p:nvSpPr>
          <p:spPr bwMode="gray">
            <a:xfrm>
              <a:off x="477838" y="1700213"/>
              <a:ext cx="1282868" cy="1152000"/>
            </a:xfrm>
            <a:prstGeom prst="homePlate">
              <a:avLst>
                <a:gd name="adj" fmla="val 2792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3" name="Google Shape;7762;p147">
              <a:extLst>
                <a:ext uri="{FF2B5EF4-FFF2-40B4-BE49-F238E27FC236}">
                  <a16:creationId xmlns:a16="http://schemas.microsoft.com/office/drawing/2014/main" id="{D1A09F48-90D7-34F0-796B-177AC9B7577C}"/>
                </a:ext>
              </a:extLst>
            </p:cNvPr>
            <p:cNvSpPr txBox="1">
              <a:spLocks noChangeArrowheads="1"/>
            </p:cNvSpPr>
            <p:nvPr/>
          </p:nvSpPr>
          <p:spPr bwMode="gray">
            <a:xfrm>
              <a:off x="497674" y="1842962"/>
              <a:ext cx="942020" cy="86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4400" dirty="0">
                  <a:solidFill>
                    <a:schemeClr val="bg1"/>
                  </a:solidFill>
                  <a:latin typeface="+mj-lt"/>
                  <a:cs typeface="Open Sans Semibold" panose="020B0706030804020204" pitchFamily="34" charset="0"/>
                  <a:sym typeface="Open Sans Semibold" panose="020B0706030804020204" pitchFamily="34" charset="0"/>
                </a:rPr>
                <a:t>1</a:t>
              </a:r>
              <a:endParaRPr lang="de-DE" altLang="en-US" sz="1400" dirty="0">
                <a:solidFill>
                  <a:schemeClr val="bg1"/>
                </a:solidFill>
                <a:latin typeface="+mj-lt"/>
                <a:cs typeface="Open Sans Semibold" panose="020B0706030804020204" pitchFamily="34" charset="0"/>
                <a:sym typeface="Arial" panose="020B0604020202020204" pitchFamily="34" charset="0"/>
              </a:endParaRPr>
            </a:p>
          </p:txBody>
        </p:sp>
        <p:sp>
          <p:nvSpPr>
            <p:cNvPr id="24" name="Google Shape;7766;p147">
              <a:extLst>
                <a:ext uri="{FF2B5EF4-FFF2-40B4-BE49-F238E27FC236}">
                  <a16:creationId xmlns:a16="http://schemas.microsoft.com/office/drawing/2014/main" id="{895F00AC-98BC-EEEF-A776-162FBB61F8E9}"/>
                </a:ext>
              </a:extLst>
            </p:cNvPr>
            <p:cNvSpPr txBox="1">
              <a:spLocks noChangeArrowheads="1"/>
            </p:cNvSpPr>
            <p:nvPr/>
          </p:nvSpPr>
          <p:spPr bwMode="gray">
            <a:xfrm>
              <a:off x="2039606" y="1898417"/>
              <a:ext cx="3481370" cy="75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400" dirty="0" err="1">
                  <a:solidFill>
                    <a:schemeClr val="bg1"/>
                  </a:solidFill>
                  <a:latin typeface="+mj-lt"/>
                </a:rPr>
                <a:t>uRLLC</a:t>
              </a:r>
              <a:endParaRPr lang="de-DE" sz="1400" dirty="0">
                <a:solidFill>
                  <a:schemeClr val="bg1"/>
                </a:solidFill>
                <a:latin typeface="+mj-lt"/>
              </a:endParaRPr>
            </a:p>
            <a:p>
              <a:pPr marL="0" lvl="2" indent="0">
                <a:lnSpc>
                  <a:spcPct val="110000"/>
                </a:lnSpc>
                <a:spcBef>
                  <a:spcPts val="0"/>
                </a:spcBef>
                <a:buNone/>
              </a:pPr>
              <a:r>
                <a:rPr lang="en-US" sz="1400" dirty="0">
                  <a:solidFill>
                    <a:schemeClr val="bg1"/>
                  </a:solidFill>
                  <a:latin typeface="+mn-lt"/>
                </a:rPr>
                <a:t>Ultra-Reliable Low Latency Communications</a:t>
              </a:r>
              <a:endParaRPr lang="de-DE" sz="1400" dirty="0">
                <a:solidFill>
                  <a:schemeClr val="bg1"/>
                </a:solidFill>
                <a:latin typeface="+mn-lt"/>
              </a:endParaRPr>
            </a:p>
          </p:txBody>
        </p:sp>
      </p:gr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Contextualization</a:t>
            </a:r>
            <a:endParaRPr lang="de-DE" dirty="0"/>
          </a:p>
        </p:txBody>
      </p:sp>
      <p:sp>
        <p:nvSpPr>
          <p:cNvPr id="11" name="Textplatzhalter 10">
            <a:extLst>
              <a:ext uri="{FF2B5EF4-FFF2-40B4-BE49-F238E27FC236}">
                <a16:creationId xmlns:a16="http://schemas.microsoft.com/office/drawing/2014/main" id="{0FF3CD05-5412-4A5D-98D6-F5796119A533}"/>
              </a:ext>
            </a:extLst>
          </p:cNvPr>
          <p:cNvSpPr>
            <a:spLocks noGrp="1"/>
          </p:cNvSpPr>
          <p:nvPr>
            <p:ph type="body" sz="quarter" idx="13"/>
          </p:nvPr>
        </p:nvSpPr>
        <p:spPr/>
        <p:txBody>
          <a:bodyPr/>
          <a:lstStyle/>
          <a:p>
            <a:r>
              <a:rPr lang="de-DE" dirty="0" err="1">
                <a:solidFill>
                  <a:srgbClr val="669DB2"/>
                </a:solidFill>
              </a:rPr>
              <a:t>Important</a:t>
            </a:r>
            <a:r>
              <a:rPr lang="de-DE" dirty="0">
                <a:solidFill>
                  <a:srgbClr val="669DB2"/>
                </a:solidFill>
              </a:rPr>
              <a:t> </a:t>
            </a:r>
            <a:r>
              <a:rPr lang="de-DE" dirty="0" err="1">
                <a:solidFill>
                  <a:srgbClr val="669DB2"/>
                </a:solidFill>
              </a:rPr>
              <a:t>concepts</a:t>
            </a:r>
            <a:endParaRPr lang="en-US" dirty="0">
              <a:solidFill>
                <a:srgbClr val="669DB2"/>
              </a:solidFill>
            </a:endParaRPr>
          </a:p>
        </p:txBody>
      </p:sp>
      <p:pic>
        <p:nvPicPr>
          <p:cNvPr id="13" name="Picture 4" descr="UFBA no Colégio da Polícia Militar – Dendezeiros, Bahia | Kids Save Lives  Brasil">
            <a:extLst>
              <a:ext uri="{FF2B5EF4-FFF2-40B4-BE49-F238E27FC236}">
                <a16:creationId xmlns:a16="http://schemas.microsoft.com/office/drawing/2014/main" id="{3947AD8C-B92F-71CD-B2D6-98834B5A2D3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LOGO UFBA | Brands of the World™ | Download vector logos and logotypes">
            <a:extLst>
              <a:ext uri="{FF2B5EF4-FFF2-40B4-BE49-F238E27FC236}">
                <a16:creationId xmlns:a16="http://schemas.microsoft.com/office/drawing/2014/main" id="{2A0E8450-9A85-50DB-3434-AFFA83C3DDC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6" name="Fußzeilenplatzhalter 3">
            <a:extLst>
              <a:ext uri="{FF2B5EF4-FFF2-40B4-BE49-F238E27FC236}">
                <a16:creationId xmlns:a16="http://schemas.microsoft.com/office/drawing/2014/main" id="{854D5650-FFA8-8F1A-2D1B-8A97D919E66F}"/>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7" name="Datumsplatzhalter 2">
            <a:extLst>
              <a:ext uri="{FF2B5EF4-FFF2-40B4-BE49-F238E27FC236}">
                <a16:creationId xmlns:a16="http://schemas.microsoft.com/office/drawing/2014/main" id="{C4B27C07-5C61-2BBA-B88C-FE736E46727F}"/>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grpSp>
        <p:nvGrpSpPr>
          <p:cNvPr id="22" name="Group 21">
            <a:extLst>
              <a:ext uri="{FF2B5EF4-FFF2-40B4-BE49-F238E27FC236}">
                <a16:creationId xmlns:a16="http://schemas.microsoft.com/office/drawing/2014/main" id="{2BAD1E58-797C-1AD1-CBE3-9FCD08C02320}"/>
              </a:ext>
            </a:extLst>
          </p:cNvPr>
          <p:cNvGrpSpPr/>
          <p:nvPr/>
        </p:nvGrpSpPr>
        <p:grpSpPr>
          <a:xfrm>
            <a:off x="6422036" y="1895762"/>
            <a:ext cx="5246412" cy="3638460"/>
            <a:chOff x="6422036" y="1895762"/>
            <a:chExt cx="5246412" cy="3638460"/>
          </a:xfrm>
        </p:grpSpPr>
        <p:pic>
          <p:nvPicPr>
            <p:cNvPr id="12" name="Picture 11" descr="A picture containing text, screenshot, diagram, font&#10;&#10;Description automatically generated">
              <a:extLst>
                <a:ext uri="{FF2B5EF4-FFF2-40B4-BE49-F238E27FC236}">
                  <a16:creationId xmlns:a16="http://schemas.microsoft.com/office/drawing/2014/main" id="{3E591369-D97A-FDB7-6A92-35062D45E832}"/>
                </a:ext>
              </a:extLst>
            </p:cNvPr>
            <p:cNvPicPr>
              <a:picLocks noChangeAspect="1"/>
            </p:cNvPicPr>
            <p:nvPr/>
          </p:nvPicPr>
          <p:blipFill rotWithShape="1">
            <a:blip r:embed="rId8">
              <a:extLst>
                <a:ext uri="{28A0092B-C50C-407E-A947-70E740481C1C}">
                  <a14:useLocalDpi xmlns:a14="http://schemas.microsoft.com/office/drawing/2010/main" val="0"/>
                </a:ext>
              </a:extLst>
            </a:blip>
            <a:srcRect b="6939"/>
            <a:stretch/>
          </p:blipFill>
          <p:spPr>
            <a:xfrm>
              <a:off x="6422036" y="1895762"/>
              <a:ext cx="5246412" cy="3134280"/>
            </a:xfrm>
            <a:prstGeom prst="rect">
              <a:avLst/>
            </a:prstGeom>
          </p:spPr>
        </p:pic>
        <p:sp>
          <p:nvSpPr>
            <p:cNvPr id="21" name="TextBox 20">
              <a:extLst>
                <a:ext uri="{FF2B5EF4-FFF2-40B4-BE49-F238E27FC236}">
                  <a16:creationId xmlns:a16="http://schemas.microsoft.com/office/drawing/2014/main" id="{FF808243-6BE6-3D7E-CA7A-619DBD6F4990}"/>
                </a:ext>
              </a:extLst>
            </p:cNvPr>
            <p:cNvSpPr txBox="1"/>
            <p:nvPr/>
          </p:nvSpPr>
          <p:spPr>
            <a:xfrm>
              <a:off x="6808669" y="5164890"/>
              <a:ext cx="4473145" cy="369332"/>
            </a:xfrm>
            <a:prstGeom prst="rect">
              <a:avLst/>
            </a:prstGeom>
            <a:noFill/>
          </p:spPr>
          <p:txBody>
            <a:bodyPr wrap="square">
              <a:spAutoFit/>
            </a:bodyPr>
            <a:lstStyle/>
            <a:p>
              <a:pPr algn="ctr"/>
              <a:r>
                <a:rPr lang="en-US" sz="900" dirty="0">
                  <a:solidFill>
                    <a:schemeClr val="tx1">
                      <a:lumMod val="75000"/>
                      <a:lumOff val="25000"/>
                    </a:schemeClr>
                  </a:solidFill>
                  <a:latin typeface="+mn-lt"/>
                </a:rPr>
                <a:t>5G features and its applications [Image]. In: 3GPP. Available at: https://fuenf-g.de/2019/09/26/die-schrittmacher-von-5g/##. Accessed on June 22, 2023.</a:t>
              </a:r>
              <a:endParaRPr lang="de-DE" sz="900" dirty="0">
                <a:solidFill>
                  <a:schemeClr val="tx1">
                    <a:lumMod val="75000"/>
                    <a:lumOff val="25000"/>
                  </a:schemeClr>
                </a:solidFill>
              </a:endParaRPr>
            </a:p>
          </p:txBody>
        </p:sp>
      </p:grpSp>
      <p:grpSp>
        <p:nvGrpSpPr>
          <p:cNvPr id="2" name="Group 1">
            <a:extLst>
              <a:ext uri="{FF2B5EF4-FFF2-40B4-BE49-F238E27FC236}">
                <a16:creationId xmlns:a16="http://schemas.microsoft.com/office/drawing/2014/main" id="{31D1F6AA-62BE-1286-28B0-626ABA3FF92A}"/>
              </a:ext>
            </a:extLst>
          </p:cNvPr>
          <p:cNvGrpSpPr/>
          <p:nvPr/>
        </p:nvGrpSpPr>
        <p:grpSpPr>
          <a:xfrm>
            <a:off x="477838" y="3077688"/>
            <a:ext cx="5438775" cy="1152000"/>
            <a:chOff x="477838" y="1700213"/>
            <a:chExt cx="5438775" cy="1152000"/>
          </a:xfrm>
        </p:grpSpPr>
        <p:sp>
          <p:nvSpPr>
            <p:cNvPr id="3" name="Freihandform: Form 39">
              <a:extLst>
                <a:ext uri="{FF2B5EF4-FFF2-40B4-BE49-F238E27FC236}">
                  <a16:creationId xmlns:a16="http://schemas.microsoft.com/office/drawing/2014/main" id="{3469412B-FC9B-8C3B-C7CA-DF517FA1019A}"/>
                </a:ext>
              </a:extLst>
            </p:cNvPr>
            <p:cNvSpPr>
              <a:spLocks/>
            </p:cNvSpPr>
            <p:nvPr/>
          </p:nvSpPr>
          <p:spPr bwMode="gray">
            <a:xfrm>
              <a:off x="1557442" y="1700213"/>
              <a:ext cx="4359171" cy="1152000"/>
            </a:xfrm>
            <a:custGeom>
              <a:avLst/>
              <a:gdLst>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576000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30341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20816 w 4359171"/>
                <a:gd name="connsiteY5" fmla="*/ 571237 h 1152000"/>
                <a:gd name="connsiteX6" fmla="*/ 0 w 4359171"/>
                <a:gd name="connsiteY6"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171" h="1152000">
                  <a:moveTo>
                    <a:pt x="0" y="0"/>
                  </a:moveTo>
                  <a:lnTo>
                    <a:pt x="3783171" y="0"/>
                  </a:lnTo>
                  <a:lnTo>
                    <a:pt x="4359171" y="576000"/>
                  </a:lnTo>
                  <a:lnTo>
                    <a:pt x="3783171" y="1152000"/>
                  </a:lnTo>
                  <a:lnTo>
                    <a:pt x="0" y="1152000"/>
                  </a:lnTo>
                  <a:lnTo>
                    <a:pt x="320816" y="571237"/>
                  </a:lnTo>
                  <a:lnTo>
                    <a:pt x="0" y="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5" name="Pfeil: Fünfeck 30">
              <a:extLst>
                <a:ext uri="{FF2B5EF4-FFF2-40B4-BE49-F238E27FC236}">
                  <a16:creationId xmlns:a16="http://schemas.microsoft.com/office/drawing/2014/main" id="{3A1AAB89-29A6-5940-76C6-5D4EB03691E7}"/>
                </a:ext>
              </a:extLst>
            </p:cNvPr>
            <p:cNvSpPr>
              <a:spLocks/>
            </p:cNvSpPr>
            <p:nvPr/>
          </p:nvSpPr>
          <p:spPr bwMode="gray">
            <a:xfrm>
              <a:off x="477838" y="1700213"/>
              <a:ext cx="1282868" cy="1152000"/>
            </a:xfrm>
            <a:prstGeom prst="homePlate">
              <a:avLst>
                <a:gd name="adj" fmla="val 27927"/>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10" name="Google Shape;7762;p147">
              <a:extLst>
                <a:ext uri="{FF2B5EF4-FFF2-40B4-BE49-F238E27FC236}">
                  <a16:creationId xmlns:a16="http://schemas.microsoft.com/office/drawing/2014/main" id="{2C39E891-DB4A-E1E5-9C07-B421B0B6742C}"/>
                </a:ext>
              </a:extLst>
            </p:cNvPr>
            <p:cNvSpPr txBox="1">
              <a:spLocks noChangeArrowheads="1"/>
            </p:cNvSpPr>
            <p:nvPr/>
          </p:nvSpPr>
          <p:spPr bwMode="gray">
            <a:xfrm>
              <a:off x="497674" y="1842962"/>
              <a:ext cx="942020" cy="86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4400" dirty="0">
                  <a:solidFill>
                    <a:schemeClr val="bg1"/>
                  </a:solidFill>
                  <a:latin typeface="+mj-lt"/>
                  <a:cs typeface="Open Sans Semibold" panose="020B0706030804020204" pitchFamily="34" charset="0"/>
                  <a:sym typeface="Open Sans Semibold" panose="020B0706030804020204" pitchFamily="34" charset="0"/>
                </a:rPr>
                <a:t>2</a:t>
              </a:r>
              <a:endParaRPr lang="de-DE" altLang="en-US" sz="1400" dirty="0">
                <a:solidFill>
                  <a:schemeClr val="bg1"/>
                </a:solidFill>
                <a:latin typeface="+mj-lt"/>
                <a:cs typeface="Open Sans Semibold" panose="020B0706030804020204" pitchFamily="34" charset="0"/>
                <a:sym typeface="Arial" panose="020B0604020202020204" pitchFamily="34" charset="0"/>
              </a:endParaRPr>
            </a:p>
          </p:txBody>
        </p:sp>
        <p:sp>
          <p:nvSpPr>
            <p:cNvPr id="15" name="Google Shape;7766;p147">
              <a:extLst>
                <a:ext uri="{FF2B5EF4-FFF2-40B4-BE49-F238E27FC236}">
                  <a16:creationId xmlns:a16="http://schemas.microsoft.com/office/drawing/2014/main" id="{958BF731-DFB1-0271-AC13-F9612241822D}"/>
                </a:ext>
              </a:extLst>
            </p:cNvPr>
            <p:cNvSpPr txBox="1">
              <a:spLocks noChangeArrowheads="1"/>
            </p:cNvSpPr>
            <p:nvPr/>
          </p:nvSpPr>
          <p:spPr bwMode="gray">
            <a:xfrm>
              <a:off x="2039606" y="1898417"/>
              <a:ext cx="3481370" cy="75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400" dirty="0" err="1">
                  <a:solidFill>
                    <a:schemeClr val="bg1"/>
                  </a:solidFill>
                  <a:latin typeface="+mj-lt"/>
                </a:rPr>
                <a:t>eMBB</a:t>
              </a:r>
              <a:endParaRPr lang="de-DE" sz="1400" dirty="0">
                <a:solidFill>
                  <a:schemeClr val="bg1"/>
                </a:solidFill>
                <a:latin typeface="+mj-lt"/>
              </a:endParaRPr>
            </a:p>
            <a:p>
              <a:pPr>
                <a:lnSpc>
                  <a:spcPct val="110000"/>
                </a:lnSpc>
                <a:spcBef>
                  <a:spcPts val="0"/>
                </a:spcBef>
                <a:buNone/>
              </a:pPr>
              <a:r>
                <a:rPr lang="de-DE" sz="1400" dirty="0">
                  <a:solidFill>
                    <a:schemeClr val="bg1"/>
                  </a:solidFill>
                  <a:latin typeface="+mn-lt"/>
                </a:rPr>
                <a:t>Enhanced Mobile Broadband</a:t>
              </a:r>
            </a:p>
          </p:txBody>
        </p:sp>
      </p:grpSp>
      <p:grpSp>
        <p:nvGrpSpPr>
          <p:cNvPr id="34" name="Group 33">
            <a:extLst>
              <a:ext uri="{FF2B5EF4-FFF2-40B4-BE49-F238E27FC236}">
                <a16:creationId xmlns:a16="http://schemas.microsoft.com/office/drawing/2014/main" id="{F8F2A021-77DF-C3A6-7C74-43077867A64B}"/>
              </a:ext>
            </a:extLst>
          </p:cNvPr>
          <p:cNvGrpSpPr/>
          <p:nvPr/>
        </p:nvGrpSpPr>
        <p:grpSpPr>
          <a:xfrm>
            <a:off x="477838" y="4454043"/>
            <a:ext cx="5438775" cy="1152000"/>
            <a:chOff x="477838" y="1700213"/>
            <a:chExt cx="5438775" cy="1152000"/>
          </a:xfrm>
        </p:grpSpPr>
        <p:sp>
          <p:nvSpPr>
            <p:cNvPr id="35" name="Freihandform: Form 39">
              <a:extLst>
                <a:ext uri="{FF2B5EF4-FFF2-40B4-BE49-F238E27FC236}">
                  <a16:creationId xmlns:a16="http://schemas.microsoft.com/office/drawing/2014/main" id="{C2AFD9EA-613F-BB14-92E1-A3150DAD961B}"/>
                </a:ext>
              </a:extLst>
            </p:cNvPr>
            <p:cNvSpPr>
              <a:spLocks/>
            </p:cNvSpPr>
            <p:nvPr/>
          </p:nvSpPr>
          <p:spPr bwMode="gray">
            <a:xfrm>
              <a:off x="1557442" y="1700213"/>
              <a:ext cx="4359171" cy="1152000"/>
            </a:xfrm>
            <a:custGeom>
              <a:avLst/>
              <a:gdLst>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576000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30341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20816 w 4359171"/>
                <a:gd name="connsiteY5" fmla="*/ 571237 h 1152000"/>
                <a:gd name="connsiteX6" fmla="*/ 0 w 4359171"/>
                <a:gd name="connsiteY6"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171" h="1152000">
                  <a:moveTo>
                    <a:pt x="0" y="0"/>
                  </a:moveTo>
                  <a:lnTo>
                    <a:pt x="3783171" y="0"/>
                  </a:lnTo>
                  <a:lnTo>
                    <a:pt x="4359171" y="576000"/>
                  </a:lnTo>
                  <a:lnTo>
                    <a:pt x="3783171" y="1152000"/>
                  </a:lnTo>
                  <a:lnTo>
                    <a:pt x="0" y="1152000"/>
                  </a:lnTo>
                  <a:lnTo>
                    <a:pt x="320816" y="571237"/>
                  </a:lnTo>
                  <a:lnTo>
                    <a:pt x="0"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36" name="Pfeil: Fünfeck 30">
              <a:extLst>
                <a:ext uri="{FF2B5EF4-FFF2-40B4-BE49-F238E27FC236}">
                  <a16:creationId xmlns:a16="http://schemas.microsoft.com/office/drawing/2014/main" id="{CE481464-7F08-915A-3AFF-7243FF5DB56F}"/>
                </a:ext>
              </a:extLst>
            </p:cNvPr>
            <p:cNvSpPr>
              <a:spLocks/>
            </p:cNvSpPr>
            <p:nvPr/>
          </p:nvSpPr>
          <p:spPr bwMode="gray">
            <a:xfrm>
              <a:off x="477838" y="1700213"/>
              <a:ext cx="1282868" cy="1152000"/>
            </a:xfrm>
            <a:prstGeom prst="homePlate">
              <a:avLst>
                <a:gd name="adj" fmla="val 2792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37" name="Google Shape;7762;p147">
              <a:extLst>
                <a:ext uri="{FF2B5EF4-FFF2-40B4-BE49-F238E27FC236}">
                  <a16:creationId xmlns:a16="http://schemas.microsoft.com/office/drawing/2014/main" id="{56FE79B4-B616-5284-A4DD-9BBC0D9C2C00}"/>
                </a:ext>
              </a:extLst>
            </p:cNvPr>
            <p:cNvSpPr txBox="1">
              <a:spLocks noChangeArrowheads="1"/>
            </p:cNvSpPr>
            <p:nvPr/>
          </p:nvSpPr>
          <p:spPr bwMode="gray">
            <a:xfrm>
              <a:off x="497674" y="1842962"/>
              <a:ext cx="942020" cy="86650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pt-BR" altLang="en-US" sz="4400" dirty="0">
                  <a:solidFill>
                    <a:schemeClr val="bg1"/>
                  </a:solidFill>
                  <a:latin typeface="+mj-lt"/>
                  <a:cs typeface="Open Sans Semibold" panose="020B0706030804020204" pitchFamily="34" charset="0"/>
                  <a:sym typeface="Open Sans Semibold" panose="020B0706030804020204" pitchFamily="34" charset="0"/>
                </a:rPr>
                <a:t>3</a:t>
              </a:r>
              <a:endParaRPr lang="de-DE" altLang="en-US" sz="1400" dirty="0">
                <a:solidFill>
                  <a:schemeClr val="bg1"/>
                </a:solidFill>
                <a:latin typeface="+mj-lt"/>
                <a:cs typeface="Open Sans Semibold" panose="020B0706030804020204" pitchFamily="34" charset="0"/>
                <a:sym typeface="Arial" panose="020B0604020202020204" pitchFamily="34" charset="0"/>
              </a:endParaRPr>
            </a:p>
          </p:txBody>
        </p:sp>
        <p:sp>
          <p:nvSpPr>
            <p:cNvPr id="38" name="Google Shape;7766;p147">
              <a:extLst>
                <a:ext uri="{FF2B5EF4-FFF2-40B4-BE49-F238E27FC236}">
                  <a16:creationId xmlns:a16="http://schemas.microsoft.com/office/drawing/2014/main" id="{AE8A45BA-6746-BFF4-130D-8E4068A856FB}"/>
                </a:ext>
              </a:extLst>
            </p:cNvPr>
            <p:cNvSpPr txBox="1">
              <a:spLocks noChangeArrowheads="1"/>
            </p:cNvSpPr>
            <p:nvPr/>
          </p:nvSpPr>
          <p:spPr bwMode="gray">
            <a:xfrm>
              <a:off x="2039606" y="1898417"/>
              <a:ext cx="3481370" cy="75559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400" dirty="0" err="1">
                  <a:solidFill>
                    <a:schemeClr val="bg1"/>
                  </a:solidFill>
                  <a:latin typeface="+mj-lt"/>
                </a:rPr>
                <a:t>mMTC</a:t>
              </a:r>
              <a:endParaRPr lang="de-DE" sz="1400" dirty="0">
                <a:solidFill>
                  <a:schemeClr val="bg1"/>
                </a:solidFill>
                <a:latin typeface="+mj-lt"/>
              </a:endParaRPr>
            </a:p>
            <a:p>
              <a:pPr>
                <a:lnSpc>
                  <a:spcPct val="110000"/>
                </a:lnSpc>
                <a:spcBef>
                  <a:spcPts val="0"/>
                </a:spcBef>
                <a:buNone/>
              </a:pPr>
              <a:r>
                <a:rPr lang="de-DE" sz="1400" dirty="0">
                  <a:solidFill>
                    <a:schemeClr val="bg1"/>
                  </a:solidFill>
                  <a:latin typeface="+mn-lt"/>
                </a:rPr>
                <a:t>Massive </a:t>
              </a:r>
              <a:r>
                <a:rPr lang="en-US" sz="1400" dirty="0">
                  <a:solidFill>
                    <a:schemeClr val="bg1"/>
                  </a:solidFill>
                  <a:latin typeface="+mn-lt"/>
                </a:rPr>
                <a:t>Machine</a:t>
              </a:r>
              <a:r>
                <a:rPr lang="de-DE" sz="1400" dirty="0">
                  <a:solidFill>
                    <a:schemeClr val="bg1"/>
                  </a:solidFill>
                  <a:latin typeface="+mn-lt"/>
                </a:rPr>
                <a:t> Type Communications</a:t>
              </a:r>
            </a:p>
          </p:txBody>
        </p:sp>
      </p:grpSp>
    </p:spTree>
    <p:extLst>
      <p:ext uri="{BB962C8B-B14F-4D97-AF65-F5344CB8AC3E}">
        <p14:creationId xmlns:p14="http://schemas.microsoft.com/office/powerpoint/2010/main" val="65771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0-#ppt_w/2"/>
                                          </p:val>
                                        </p:tav>
                                        <p:tav tm="100000">
                                          <p:val>
                                            <p:strVal val="#ppt_x"/>
                                          </p:val>
                                        </p:tav>
                                      </p:tavLst>
                                    </p:anim>
                                    <p:anim calcmode="lin" valueType="num">
                                      <p:cBhvr additive="base">
                                        <p:cTn id="8" dur="25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250" fill="hold"/>
                                        <p:tgtEl>
                                          <p:spTgt spid="2"/>
                                        </p:tgtEl>
                                        <p:attrNameLst>
                                          <p:attrName>ppt_x</p:attrName>
                                        </p:attrNameLst>
                                      </p:cBhvr>
                                      <p:tavLst>
                                        <p:tav tm="0">
                                          <p:val>
                                            <p:strVal val="0-#ppt_w/2"/>
                                          </p:val>
                                        </p:tav>
                                        <p:tav tm="100000">
                                          <p:val>
                                            <p:strVal val="#ppt_x"/>
                                          </p:val>
                                        </p:tav>
                                      </p:tavLst>
                                    </p:anim>
                                    <p:anim calcmode="lin" valueType="num">
                                      <p:cBhvr additive="base">
                                        <p:cTn id="14"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250" fill="hold"/>
                                        <p:tgtEl>
                                          <p:spTgt spid="34"/>
                                        </p:tgtEl>
                                        <p:attrNameLst>
                                          <p:attrName>ppt_x</p:attrName>
                                        </p:attrNameLst>
                                      </p:cBhvr>
                                      <p:tavLst>
                                        <p:tav tm="0">
                                          <p:val>
                                            <p:strVal val="0-#ppt_w/2"/>
                                          </p:val>
                                        </p:tav>
                                        <p:tav tm="100000">
                                          <p:val>
                                            <p:strVal val="#ppt_x"/>
                                          </p:val>
                                        </p:tav>
                                      </p:tavLst>
                                    </p:anim>
                                    <p:anim calcmode="lin" valueType="num">
                                      <p:cBhvr additive="base">
                                        <p:cTn id="20" dur="25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250" fill="hold"/>
                                        <p:tgtEl>
                                          <p:spTgt spid="22"/>
                                        </p:tgtEl>
                                        <p:attrNameLst>
                                          <p:attrName>ppt_x</p:attrName>
                                        </p:attrNameLst>
                                      </p:cBhvr>
                                      <p:tavLst>
                                        <p:tav tm="0">
                                          <p:val>
                                            <p:strVal val="1+#ppt_w/2"/>
                                          </p:val>
                                        </p:tav>
                                        <p:tav tm="100000">
                                          <p:val>
                                            <p:strVal val="#ppt_x"/>
                                          </p:val>
                                        </p:tav>
                                      </p:tavLst>
                                    </p:anim>
                                    <p:anim calcmode="lin" valueType="num">
                                      <p:cBhvr additive="base">
                                        <p:cTn id="26"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Contextualization</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Use Cases</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grpSp>
        <p:nvGrpSpPr>
          <p:cNvPr id="4" name="Group 3">
            <a:extLst>
              <a:ext uri="{FF2B5EF4-FFF2-40B4-BE49-F238E27FC236}">
                <a16:creationId xmlns:a16="http://schemas.microsoft.com/office/drawing/2014/main" id="{7447D4E7-6442-1BB6-743C-65D12A327234}"/>
              </a:ext>
            </a:extLst>
          </p:cNvPr>
          <p:cNvGrpSpPr/>
          <p:nvPr/>
        </p:nvGrpSpPr>
        <p:grpSpPr>
          <a:xfrm>
            <a:off x="1402769" y="1661266"/>
            <a:ext cx="10246404" cy="4238324"/>
            <a:chOff x="1402769" y="1661266"/>
            <a:chExt cx="10246404" cy="4238324"/>
          </a:xfrm>
        </p:grpSpPr>
        <p:grpSp>
          <p:nvGrpSpPr>
            <p:cNvPr id="29" name="Group 28">
              <a:extLst>
                <a:ext uri="{FF2B5EF4-FFF2-40B4-BE49-F238E27FC236}">
                  <a16:creationId xmlns:a16="http://schemas.microsoft.com/office/drawing/2014/main" id="{B29A8CBB-6FE0-4987-4F56-DD34ECF684A2}"/>
                </a:ext>
              </a:extLst>
            </p:cNvPr>
            <p:cNvGrpSpPr/>
            <p:nvPr/>
          </p:nvGrpSpPr>
          <p:grpSpPr>
            <a:xfrm>
              <a:off x="1402769" y="1661266"/>
              <a:ext cx="9386461" cy="3985263"/>
              <a:chOff x="1402769" y="1661266"/>
              <a:chExt cx="9386461" cy="3985263"/>
            </a:xfrm>
          </p:grpSpPr>
          <p:sp>
            <p:nvSpPr>
              <p:cNvPr id="11" name="Eingekerbter Richtungspfeil 15">
                <a:extLst>
                  <a:ext uri="{FF2B5EF4-FFF2-40B4-BE49-F238E27FC236}">
                    <a16:creationId xmlns:a16="http://schemas.microsoft.com/office/drawing/2014/main" id="{64CF0349-2CF2-4543-B081-3FD4396A0D1F}"/>
                  </a:ext>
                </a:extLst>
              </p:cNvPr>
              <p:cNvSpPr/>
              <p:nvPr/>
            </p:nvSpPr>
            <p:spPr bwMode="gray">
              <a:xfrm flipH="1">
                <a:off x="2173947" y="3184269"/>
                <a:ext cx="7214348" cy="1613677"/>
              </a:xfrm>
              <a:prstGeom prst="chevron">
                <a:avLst>
                  <a:gd name="adj" fmla="val 22932"/>
                </a:avLst>
              </a:prstGeom>
              <a:solidFill>
                <a:schemeClr val="accent3"/>
              </a:solidFill>
              <a:ln>
                <a:noFill/>
              </a:ln>
              <a:effectLst/>
            </p:spPr>
            <p:txBody>
              <a:bodyPr vert="horz" wrap="square" lIns="432000" tIns="144000" rIns="0" bIns="0" numCol="2" rtlCol="0" anchor="b" anchorCtr="0" compatLnSpc="1">
                <a:prstTxWarp prst="textNoShape">
                  <a:avLst/>
                </a:prstTxWarp>
                <a:normAutofit/>
              </a:bodyPr>
              <a:lstStyle/>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err="1">
                    <a:ln>
                      <a:noFill/>
                    </a:ln>
                    <a:solidFill>
                      <a:schemeClr val="bg1"/>
                    </a:solidFill>
                    <a:effectLst/>
                    <a:latin typeface="Frutiger LT Com 45 Light" panose="020B0303030504020204" pitchFamily="34" charset="0"/>
                  </a:rPr>
                  <a:t>Collect</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information</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lang="de-DE" sz="1400" b="1" dirty="0">
                    <a:solidFill>
                      <a:schemeClr val="bg1"/>
                    </a:solidFill>
                    <a:latin typeface="Frutiger LT Com 45 Light" panose="020B0303030504020204" pitchFamily="34" charset="0"/>
                  </a:rPr>
                  <a:t>Basis </a:t>
                </a:r>
                <a:r>
                  <a:rPr lang="de-DE" sz="1400" b="1" dirty="0" err="1">
                    <a:solidFill>
                      <a:schemeClr val="bg1"/>
                    </a:solidFill>
                    <a:latin typeface="Frutiger LT Com 45 Light" panose="020B0303030504020204" pitchFamily="34" charset="0"/>
                  </a:rPr>
                  <a:t>for</a:t>
                </a:r>
                <a:r>
                  <a:rPr lang="de-DE" sz="1400" b="1" dirty="0">
                    <a:solidFill>
                      <a:schemeClr val="bg1"/>
                    </a:solidFill>
                    <a:latin typeface="Frutiger LT Com 45 Light" panose="020B0303030504020204" pitchFamily="34" charset="0"/>
                  </a:rPr>
                  <a:t> </a:t>
                </a:r>
                <a:r>
                  <a:rPr lang="de-DE" sz="1400" b="1" dirty="0" err="1">
                    <a:solidFill>
                      <a:schemeClr val="bg1"/>
                    </a:solidFill>
                    <a:latin typeface="Frutiger LT Com 45 Light" panose="020B0303030504020204" pitchFamily="34" charset="0"/>
                  </a:rPr>
                  <a:t>decision-making</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err="1">
                    <a:ln>
                      <a:noFill/>
                    </a:ln>
                    <a:solidFill>
                      <a:schemeClr val="bg1"/>
                    </a:solidFill>
                    <a:effectLst/>
                    <a:latin typeface="Frutiger LT Com 45 Light" panose="020B0303030504020204" pitchFamily="34" charset="0"/>
                  </a:rPr>
                  <a:t>Improve</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efficiency</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a:ln>
                      <a:noFill/>
                    </a:ln>
                    <a:solidFill>
                      <a:schemeClr val="bg1"/>
                    </a:solidFill>
                    <a:effectLst/>
                    <a:latin typeface="Frutiger LT Com 45 Light" panose="020B0303030504020204" pitchFamily="34" charset="0"/>
                  </a:rPr>
                  <a:t>Higher </a:t>
                </a:r>
                <a:r>
                  <a:rPr kumimoji="0" lang="de-DE" sz="1400" b="1" i="0" u="none" strike="noStrike" cap="none" normalizeH="0" baseline="0" dirty="0" err="1">
                    <a:ln>
                      <a:noFill/>
                    </a:ln>
                    <a:solidFill>
                      <a:schemeClr val="bg1"/>
                    </a:solidFill>
                    <a:effectLst/>
                    <a:latin typeface="Frutiger LT Com 45 Light" panose="020B0303030504020204" pitchFamily="34" charset="0"/>
                  </a:rPr>
                  <a:t>productivity</a:t>
                </a:r>
                <a:r>
                  <a:rPr kumimoji="0" lang="de-DE" sz="1400" b="1" i="0" u="none" strike="noStrike" cap="none" normalizeH="0" baseline="0" dirty="0">
                    <a:ln>
                      <a:noFill/>
                    </a:ln>
                    <a:solidFill>
                      <a:schemeClr val="bg1"/>
                    </a:solidFill>
                    <a:effectLst/>
                    <a:latin typeface="Frutiger LT Com 45 Light" panose="020B0303030504020204" pitchFamily="34" charset="0"/>
                  </a:rPr>
                  <a:t> and </a:t>
                </a:r>
                <a:r>
                  <a:rPr kumimoji="0" lang="de-DE" sz="1400" b="1" i="0" u="none" strike="noStrike" cap="none" normalizeH="0" baseline="0" dirty="0" err="1">
                    <a:ln>
                      <a:noFill/>
                    </a:ln>
                    <a:solidFill>
                      <a:schemeClr val="bg1"/>
                    </a:solidFill>
                    <a:effectLst/>
                    <a:latin typeface="Frutiger LT Com 45 Light" panose="020B0303030504020204" pitchFamily="34" charset="0"/>
                  </a:rPr>
                  <a:t>sustainability</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a:ln>
                      <a:noFill/>
                    </a:ln>
                    <a:solidFill>
                      <a:schemeClr val="bg1"/>
                    </a:solidFill>
                    <a:effectLst/>
                    <a:latin typeface="Frutiger LT Com 45 Light" panose="020B0303030504020204" pitchFamily="34" charset="0"/>
                  </a:rPr>
                  <a:t>Safer </a:t>
                </a:r>
                <a:r>
                  <a:rPr kumimoji="0" lang="de-DE" sz="1400" b="1" i="0" u="none" strike="noStrike" cap="none" normalizeH="0" baseline="0" dirty="0" err="1">
                    <a:ln>
                      <a:noFill/>
                    </a:ln>
                    <a:solidFill>
                      <a:schemeClr val="bg1"/>
                    </a:solidFill>
                    <a:effectLst/>
                    <a:latin typeface="Frutiger LT Com 45 Light" panose="020B0303030504020204" pitchFamily="34" charset="0"/>
                  </a:rPr>
                  <a:t>work</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envirenments</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lang="de-DE" sz="1400" b="1" dirty="0" err="1">
                    <a:solidFill>
                      <a:schemeClr val="bg1"/>
                    </a:solidFill>
                    <a:latin typeface="Frutiger LT Com 45 Light" panose="020B0303030504020204" pitchFamily="34" charset="0"/>
                  </a:rPr>
                  <a:t>Accident</a:t>
                </a:r>
                <a:r>
                  <a:rPr lang="de-DE" sz="1400" b="1" dirty="0">
                    <a:solidFill>
                      <a:schemeClr val="bg1"/>
                    </a:solidFill>
                    <a:latin typeface="Frutiger LT Com 45 Light" panose="020B0303030504020204" pitchFamily="34" charset="0"/>
                  </a:rPr>
                  <a:t> </a:t>
                </a:r>
                <a:r>
                  <a:rPr lang="de-DE" sz="1400" b="1" dirty="0" err="1">
                    <a:solidFill>
                      <a:schemeClr val="bg1"/>
                    </a:solidFill>
                    <a:latin typeface="Frutiger LT Com 45 Light" panose="020B0303030504020204" pitchFamily="34" charset="0"/>
                  </a:rPr>
                  <a:t>prevention</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err="1">
                    <a:ln>
                      <a:noFill/>
                    </a:ln>
                    <a:solidFill>
                      <a:schemeClr val="bg1"/>
                    </a:solidFill>
                    <a:effectLst/>
                    <a:latin typeface="Frutiger LT Com 45 Light" panose="020B0303030504020204" pitchFamily="34" charset="0"/>
                  </a:rPr>
                  <a:t>Reduce</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unplanned</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maintainance</a:t>
                </a:r>
                <a:r>
                  <a:rPr kumimoji="0" lang="de-DE" sz="1400" b="1" i="0" u="none" strike="noStrike" cap="none" normalizeH="0" baseline="0" dirty="0">
                    <a:ln>
                      <a:noFill/>
                    </a:ln>
                    <a:solidFill>
                      <a:schemeClr val="bg1"/>
                    </a:solidFill>
                    <a:effectLst/>
                    <a:latin typeface="Frutiger LT Com 45 Light" panose="020B0303030504020204" pitchFamily="34" charset="0"/>
                  </a:rPr>
                  <a:t> </a:t>
                </a:r>
              </a:p>
              <a:p>
                <a:pPr marL="285750" indent="-285750">
                  <a:lnSpc>
                    <a:spcPct val="110000"/>
                  </a:lnSpc>
                  <a:spcBef>
                    <a:spcPct val="0"/>
                  </a:spcBef>
                  <a:buFont typeface="Arial" panose="020B0604020202020204" pitchFamily="34" charset="0"/>
                  <a:buChar char="•"/>
                </a:pPr>
                <a:r>
                  <a:rPr lang="de-DE" sz="1400" b="1" dirty="0">
                    <a:solidFill>
                      <a:schemeClr val="bg1"/>
                    </a:solidFill>
                    <a:latin typeface="Frutiger LT Com 45 Light" panose="020B0303030504020204" pitchFamily="34" charset="0"/>
                  </a:rPr>
                  <a:t>Progress </a:t>
                </a:r>
                <a:r>
                  <a:rPr lang="de-DE" sz="1400" b="1" dirty="0" err="1">
                    <a:solidFill>
                      <a:schemeClr val="bg1"/>
                    </a:solidFill>
                    <a:latin typeface="Frutiger LT Com 45 Light" panose="020B0303030504020204" pitchFamily="34" charset="0"/>
                  </a:rPr>
                  <a:t>monitoring</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endParaRPr kumimoji="0" lang="de-DE" sz="1400" b="1" i="0" u="none" strike="noStrike" cap="none" normalizeH="0" baseline="0" dirty="0">
                  <a:ln>
                    <a:noFill/>
                  </a:ln>
                  <a:solidFill>
                    <a:schemeClr val="bg1"/>
                  </a:solidFill>
                  <a:effectLst/>
                  <a:latin typeface="Frutiger LT Com 45 Light" panose="020B0303030504020204" pitchFamily="34" charset="0"/>
                </a:endParaRPr>
              </a:p>
            </p:txBody>
          </p:sp>
          <p:cxnSp>
            <p:nvCxnSpPr>
              <p:cNvPr id="15" name="Elbow Connector 5">
                <a:extLst>
                  <a:ext uri="{FF2B5EF4-FFF2-40B4-BE49-F238E27FC236}">
                    <a16:creationId xmlns:a16="http://schemas.microsoft.com/office/drawing/2014/main" id="{472DAF35-D4FC-45DB-A428-234AEF51AA6B}"/>
                  </a:ext>
                </a:extLst>
              </p:cNvPr>
              <p:cNvCxnSpPr/>
              <p:nvPr/>
            </p:nvCxnSpPr>
            <p:spPr bwMode="gray">
              <a:xfrm flipH="1">
                <a:off x="9862709" y="2526049"/>
                <a:ext cx="340742" cy="1731022"/>
              </a:xfrm>
              <a:prstGeom prst="bentConnector3">
                <a:avLst>
                  <a:gd name="adj1" fmla="val -66385"/>
                </a:avLst>
              </a:prstGeom>
              <a:solidFill>
                <a:schemeClr val="tx2"/>
              </a:solidFill>
              <a:ln w="12700" cap="flat" cmpd="sng" algn="ctr">
                <a:solidFill>
                  <a:schemeClr val="accent2"/>
                </a:solidFill>
                <a:prstDash val="solid"/>
                <a:round/>
                <a:headEnd type="non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 name="Eingekerbter Richtungspfeil 36">
                <a:extLst>
                  <a:ext uri="{FF2B5EF4-FFF2-40B4-BE49-F238E27FC236}">
                    <a16:creationId xmlns:a16="http://schemas.microsoft.com/office/drawing/2014/main" id="{F147AA27-0FFE-49AE-A9B3-EBD92B782020}"/>
                  </a:ext>
                </a:extLst>
              </p:cNvPr>
              <p:cNvSpPr/>
              <p:nvPr/>
            </p:nvSpPr>
            <p:spPr bwMode="gray">
              <a:xfrm>
                <a:off x="2470115" y="1669046"/>
                <a:ext cx="2475448" cy="1323569"/>
              </a:xfrm>
              <a:prstGeom prst="chevron">
                <a:avLst>
                  <a:gd name="adj" fmla="val 24559"/>
                </a:avLst>
              </a:prstGeom>
              <a:solidFill>
                <a:schemeClr val="accent2"/>
              </a:solidFill>
              <a:ln>
                <a:noFill/>
              </a:ln>
              <a:effectLst/>
            </p:spPr>
            <p:txBody>
              <a:bodyPr vert="horz" wrap="square" lIns="180000" tIns="72000" rIns="72000" bIns="72000" numCol="1" rtlCol="0" anchor="ctr" anchorCtr="0" compatLnSpc="1">
                <a:prstTxWarp prst="textNoShape">
                  <a:avLst/>
                </a:prstTxWarp>
                <a:noAutofit/>
              </a:bodyPr>
              <a:lstStyle/>
              <a:p>
                <a:pPr algn="ctr">
                  <a:lnSpc>
                    <a:spcPct val="110000"/>
                  </a:lnSpc>
                  <a:spcBef>
                    <a:spcPct val="0"/>
                  </a:spcBef>
                </a:pPr>
                <a:r>
                  <a:rPr lang="de-DE" sz="1400" dirty="0">
                    <a:solidFill>
                      <a:schemeClr val="bg1"/>
                    </a:solidFill>
                    <a:latin typeface="+mj-lt"/>
                  </a:rPr>
                  <a:t>Real-time </a:t>
                </a:r>
                <a:r>
                  <a:rPr lang="de-DE" sz="1400" dirty="0" err="1">
                    <a:solidFill>
                      <a:schemeClr val="bg1"/>
                    </a:solidFill>
                    <a:latin typeface="+mj-lt"/>
                  </a:rPr>
                  <a:t>condition</a:t>
                </a:r>
                <a:r>
                  <a:rPr lang="de-DE" sz="1400" dirty="0">
                    <a:solidFill>
                      <a:schemeClr val="bg1"/>
                    </a:solidFill>
                    <a:latin typeface="+mj-lt"/>
                  </a:rPr>
                  <a:t> </a:t>
                </a:r>
                <a:r>
                  <a:rPr lang="de-DE" sz="1400" dirty="0" err="1">
                    <a:solidFill>
                      <a:schemeClr val="bg1"/>
                    </a:solidFill>
                    <a:latin typeface="+mj-lt"/>
                  </a:rPr>
                  <a:t>monitoring</a:t>
                </a:r>
                <a:endParaRPr lang="de-DE" sz="1400" dirty="0">
                  <a:solidFill>
                    <a:schemeClr val="bg1"/>
                  </a:solidFill>
                  <a:latin typeface="+mj-lt"/>
                </a:endParaRPr>
              </a:p>
            </p:txBody>
          </p:sp>
          <p:sp>
            <p:nvSpPr>
              <p:cNvPr id="17" name="Eingekerbter Richtungspfeil 36">
                <a:extLst>
                  <a:ext uri="{FF2B5EF4-FFF2-40B4-BE49-F238E27FC236}">
                    <a16:creationId xmlns:a16="http://schemas.microsoft.com/office/drawing/2014/main" id="{89917CC9-3FE5-43C7-988E-FDEE001640FB}"/>
                  </a:ext>
                </a:extLst>
              </p:cNvPr>
              <p:cNvSpPr/>
              <p:nvPr/>
            </p:nvSpPr>
            <p:spPr bwMode="gray">
              <a:xfrm>
                <a:off x="4887063" y="1661266"/>
                <a:ext cx="2475448" cy="1323569"/>
              </a:xfrm>
              <a:prstGeom prst="chevron">
                <a:avLst>
                  <a:gd name="adj" fmla="val 24559"/>
                </a:avLst>
              </a:prstGeom>
              <a:solidFill>
                <a:schemeClr val="accent4"/>
              </a:solidFill>
              <a:ln>
                <a:noFill/>
              </a:ln>
              <a:effectLst/>
            </p:spPr>
            <p:txBody>
              <a:bodyPr vert="horz" wrap="square" lIns="180000" tIns="72000" rIns="72000" bIns="72000" numCol="1" rtlCol="0" anchor="ctr" anchorCtr="0" compatLnSpc="1">
                <a:prstTxWarp prst="textNoShape">
                  <a:avLst/>
                </a:prstTxWarp>
                <a:noAutofit/>
              </a:bodyPr>
              <a:lstStyle/>
              <a:p>
                <a:pPr marL="0" marR="0" indent="0" algn="ctr" defTabSz="914400" rtl="0" eaLnBrk="1" fontAlgn="base" latinLnBrk="0" hangingPunct="1">
                  <a:lnSpc>
                    <a:spcPct val="110000"/>
                  </a:lnSpc>
                  <a:spcBef>
                    <a:spcPct val="0"/>
                  </a:spcBef>
                  <a:buClrTx/>
                  <a:buSzTx/>
                  <a:buFontTx/>
                  <a:buNone/>
                  <a:tabLst/>
                </a:pPr>
                <a:r>
                  <a:rPr kumimoji="0" lang="en-US" sz="1400" b="1" i="0" u="none" strike="noStrike" cap="none" normalizeH="0" baseline="0" dirty="0">
                    <a:ln>
                      <a:noFill/>
                    </a:ln>
                    <a:solidFill>
                      <a:schemeClr val="bg1"/>
                    </a:solidFill>
                    <a:effectLst/>
                    <a:latin typeface="Frutiger LT Com 45 Light" panose="020B0303030504020204" pitchFamily="34" charset="0"/>
                  </a:rPr>
                  <a:t>Health and safety at worksites</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p:txBody>
          </p:sp>
          <p:sp>
            <p:nvSpPr>
              <p:cNvPr id="18" name="Eingekerbter Richtungspfeil 36">
                <a:extLst>
                  <a:ext uri="{FF2B5EF4-FFF2-40B4-BE49-F238E27FC236}">
                    <a16:creationId xmlns:a16="http://schemas.microsoft.com/office/drawing/2014/main" id="{45239726-BA25-4DEA-B5F9-CF6342E13234}"/>
                  </a:ext>
                </a:extLst>
              </p:cNvPr>
              <p:cNvSpPr/>
              <p:nvPr/>
            </p:nvSpPr>
            <p:spPr bwMode="gray">
              <a:xfrm>
                <a:off x="7304011" y="1661266"/>
                <a:ext cx="2475448" cy="1323569"/>
              </a:xfrm>
              <a:prstGeom prst="chevron">
                <a:avLst>
                  <a:gd name="adj" fmla="val 24559"/>
                </a:avLst>
              </a:prstGeom>
              <a:solidFill>
                <a:schemeClr val="accent5"/>
              </a:solidFill>
              <a:ln>
                <a:noFill/>
              </a:ln>
              <a:effectLst/>
            </p:spPr>
            <p:txBody>
              <a:bodyPr vert="horz" wrap="square" lIns="180000" tIns="72000" rIns="72000" bIns="72000" numCol="1" rtlCol="0" anchor="ctr" anchorCtr="0" compatLnSpc="1">
                <a:prstTxWarp prst="textNoShape">
                  <a:avLst/>
                </a:prstTxWarp>
                <a:normAutofit/>
              </a:bodyPr>
              <a:lstStyle/>
              <a:p>
                <a:pPr algn="ctr">
                  <a:lnSpc>
                    <a:spcPct val="110000"/>
                  </a:lnSpc>
                  <a:spcBef>
                    <a:spcPct val="0"/>
                  </a:spcBef>
                </a:pPr>
                <a:r>
                  <a:rPr lang="de-DE" sz="1400" dirty="0" err="1">
                    <a:solidFill>
                      <a:schemeClr val="bg1"/>
                    </a:solidFill>
                    <a:latin typeface="+mj-lt"/>
                  </a:rPr>
                  <a:t>Autonomous</a:t>
                </a:r>
                <a:r>
                  <a:rPr lang="de-DE" sz="1400" dirty="0">
                    <a:solidFill>
                      <a:schemeClr val="bg1"/>
                    </a:solidFill>
                    <a:latin typeface="+mj-lt"/>
                  </a:rPr>
                  <a:t> </a:t>
                </a:r>
                <a:r>
                  <a:rPr lang="de-DE" sz="1400" dirty="0" err="1">
                    <a:solidFill>
                      <a:schemeClr val="bg1"/>
                    </a:solidFill>
                    <a:latin typeface="+mj-lt"/>
                  </a:rPr>
                  <a:t>machinery</a:t>
                </a:r>
                <a:endParaRPr lang="de-DE" sz="1400" dirty="0">
                  <a:solidFill>
                    <a:schemeClr val="bg1"/>
                  </a:solidFill>
                  <a:latin typeface="+mj-lt"/>
                </a:endParaRPr>
              </a:p>
            </p:txBody>
          </p:sp>
          <p:sp>
            <p:nvSpPr>
              <p:cNvPr id="20" name="TextBox 19">
                <a:extLst>
                  <a:ext uri="{FF2B5EF4-FFF2-40B4-BE49-F238E27FC236}">
                    <a16:creationId xmlns:a16="http://schemas.microsoft.com/office/drawing/2014/main" id="{2E57ABD2-2F04-0342-2AC3-B8DA8D67B33C}"/>
                  </a:ext>
                </a:extLst>
              </p:cNvPr>
              <p:cNvSpPr txBox="1"/>
              <p:nvPr/>
            </p:nvSpPr>
            <p:spPr>
              <a:xfrm>
                <a:off x="1402769" y="5184864"/>
                <a:ext cx="9386461" cy="461665"/>
              </a:xfrm>
              <a:prstGeom prst="rect">
                <a:avLst/>
              </a:prstGeom>
              <a:noFill/>
            </p:spPr>
            <p:txBody>
              <a:bodyPr wrap="square">
                <a:spAutoFit/>
              </a:bodyPr>
              <a:lstStyle/>
              <a:p>
                <a:pPr algn="just"/>
                <a:r>
                  <a:rPr kumimoji="0" lang="en-US" sz="1200" b="0" i="0" u="none" strike="noStrike" kern="1200" cap="none" spc="0" normalizeH="0" baseline="0" noProof="0" dirty="0">
                    <a:ln>
                      <a:noFill/>
                    </a:ln>
                    <a:solidFill>
                      <a:schemeClr val="tx1">
                        <a:lumMod val="75000"/>
                        <a:lumOff val="25000"/>
                      </a:schemeClr>
                    </a:solidFill>
                    <a:effectLst/>
                    <a:uLnTx/>
                    <a:uFillTx/>
                    <a:latin typeface="+mn-lt"/>
                    <a:ea typeface="+mn-ea"/>
                    <a:cs typeface="+mn-cs"/>
                  </a:rPr>
                  <a:t>“In 1995–2005, up to 90% of fatal mining accidents were equipment related, while maintenance is responsible for 41% of a mine’s equipment costs. […] Studies say 70% of machine-specific malfunctions could be prevented by collecting and analyzing the machine's data.”</a:t>
                </a:r>
                <a:endParaRPr lang="de-DE" sz="1200" dirty="0">
                  <a:solidFill>
                    <a:schemeClr val="tx1">
                      <a:lumMod val="75000"/>
                      <a:lumOff val="25000"/>
                    </a:schemeClr>
                  </a:solidFill>
                </a:endParaRPr>
              </a:p>
            </p:txBody>
          </p:sp>
        </p:grpSp>
        <p:sp>
          <p:nvSpPr>
            <p:cNvPr id="28" name="TextBox 27">
              <a:extLst>
                <a:ext uri="{FF2B5EF4-FFF2-40B4-BE49-F238E27FC236}">
                  <a16:creationId xmlns:a16="http://schemas.microsoft.com/office/drawing/2014/main" id="{4DE155B4-55EC-7561-DAA3-8C8EF426408A}"/>
                </a:ext>
              </a:extLst>
            </p:cNvPr>
            <p:cNvSpPr txBox="1"/>
            <p:nvPr/>
          </p:nvSpPr>
          <p:spPr>
            <a:xfrm>
              <a:off x="2607916" y="5653369"/>
              <a:ext cx="9041257" cy="246221"/>
            </a:xfrm>
            <a:prstGeom prst="rect">
              <a:avLst/>
            </a:prstGeom>
            <a:noFill/>
          </p:spPr>
          <p:txBody>
            <a:bodyPr wrap="square">
              <a:spAutoFit/>
            </a:bodyPr>
            <a:lstStyle/>
            <a:p>
              <a:pPr algn="r"/>
              <a:r>
                <a:rPr lang="en-US" sz="1000" b="0" i="0" dirty="0">
                  <a:solidFill>
                    <a:schemeClr val="tx1">
                      <a:lumMod val="50000"/>
                      <a:lumOff val="50000"/>
                    </a:schemeClr>
                  </a:solidFill>
                  <a:effectLst/>
                  <a:latin typeface="Arial" panose="020B0604020202020204" pitchFamily="34" charset="0"/>
                </a:rPr>
                <a:t>- ERICSSON. Connected Mining: A Guide to smart mining transformation with private cellular technology. 2020</a:t>
              </a:r>
              <a:endParaRPr lang="de-DE" sz="1000" dirty="0">
                <a:solidFill>
                  <a:schemeClr val="tx1">
                    <a:lumMod val="50000"/>
                    <a:lumOff val="50000"/>
                  </a:schemeClr>
                </a:solidFill>
              </a:endParaRPr>
            </a:p>
          </p:txBody>
        </p:sp>
      </p:grpSp>
    </p:spTree>
    <p:extLst>
      <p:ext uri="{BB962C8B-B14F-4D97-AF65-F5344CB8AC3E}">
        <p14:creationId xmlns:p14="http://schemas.microsoft.com/office/powerpoint/2010/main" val="1910674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3190977124"/>
              </p:ext>
            </p:extLst>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sp>
        <p:nvSpPr>
          <p:cNvPr id="30" name="Datumsplatzhalter 2">
            <a:extLst>
              <a:ext uri="{FF2B5EF4-FFF2-40B4-BE49-F238E27FC236}">
                <a16:creationId xmlns:a16="http://schemas.microsoft.com/office/drawing/2014/main" id="{D6A2BFA2-68B1-892C-4DB4-777C0768A517}"/>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31" name="Picture 4" descr="UFBA no Colégio da Polícia Militar – Dendezeiros, Bahia | Kids Save Lives  Brasil">
            <a:extLst>
              <a:ext uri="{FF2B5EF4-FFF2-40B4-BE49-F238E27FC236}">
                <a16:creationId xmlns:a16="http://schemas.microsoft.com/office/drawing/2014/main" id="{F086A0FC-3C8B-AAC4-9667-8FCEBAB51B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LOGO UFBA | Brands of the World™ | Download vector logos and logotypes">
            <a:extLst>
              <a:ext uri="{FF2B5EF4-FFF2-40B4-BE49-F238E27FC236}">
                <a16:creationId xmlns:a16="http://schemas.microsoft.com/office/drawing/2014/main" id="{A6FB0D02-A0EA-E96F-C50D-0A2A50B26C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33" name="Fußzeilenplatzhalter 3">
            <a:extLst>
              <a:ext uri="{FF2B5EF4-FFF2-40B4-BE49-F238E27FC236}">
                <a16:creationId xmlns:a16="http://schemas.microsoft.com/office/drawing/2014/main" id="{86F2DF28-AC61-87F1-5756-1D52D82366AE}"/>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Tree>
    <p:extLst>
      <p:ext uri="{BB962C8B-B14F-4D97-AF65-F5344CB8AC3E}">
        <p14:creationId xmlns:p14="http://schemas.microsoft.com/office/powerpoint/2010/main" val="3972427242"/>
      </p:ext>
    </p:extLst>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763F7281-E82C-4852-8CAA-8A3A74EAA7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763F7281-E82C-4852-8CAA-8A3A74EAA72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5E4388A6-93FF-4571-952B-B35508AF3E85}"/>
              </a:ext>
            </a:extLst>
          </p:cNvPr>
          <p:cNvSpPr>
            <a:spLocks noGrp="1"/>
          </p:cNvSpPr>
          <p:nvPr>
            <p:ph type="title"/>
          </p:nvPr>
        </p:nvSpPr>
        <p:spPr bwMode="gray">
          <a:xfrm>
            <a:off x="479425" y="395588"/>
            <a:ext cx="11233150" cy="382733"/>
          </a:xfrm>
        </p:spPr>
        <p:txBody>
          <a:bodyPr vert="horz"/>
          <a:lstStyle/>
          <a:p>
            <a:r>
              <a:rPr lang="de-DE" dirty="0" err="1"/>
              <a:t>Measurements</a:t>
            </a:r>
            <a:endParaRPr lang="de-DE" dirty="0"/>
          </a:p>
        </p:txBody>
      </p:sp>
      <p:sp>
        <p:nvSpPr>
          <p:cNvPr id="14" name="Textplatzhalter 13">
            <a:extLst>
              <a:ext uri="{FF2B5EF4-FFF2-40B4-BE49-F238E27FC236}">
                <a16:creationId xmlns:a16="http://schemas.microsoft.com/office/drawing/2014/main" id="{4763B563-5C41-4BC9-808C-D87F16FA02CB}"/>
              </a:ext>
            </a:extLst>
          </p:cNvPr>
          <p:cNvSpPr>
            <a:spLocks noGrp="1"/>
          </p:cNvSpPr>
          <p:nvPr>
            <p:ph type="body" sz="quarter" idx="13"/>
          </p:nvPr>
        </p:nvSpPr>
        <p:spPr/>
        <p:txBody>
          <a:bodyPr/>
          <a:lstStyle/>
          <a:p>
            <a:r>
              <a:rPr lang="de-DE" dirty="0" err="1">
                <a:solidFill>
                  <a:srgbClr val="669DB2"/>
                </a:solidFill>
              </a:rPr>
              <a:t>Expected</a:t>
            </a:r>
            <a:r>
              <a:rPr lang="de-DE" dirty="0">
                <a:solidFill>
                  <a:srgbClr val="669DB2"/>
                </a:solidFill>
              </a:rPr>
              <a:t> </a:t>
            </a:r>
            <a:r>
              <a:rPr lang="de-DE" dirty="0" err="1">
                <a:solidFill>
                  <a:srgbClr val="669DB2"/>
                </a:solidFill>
              </a:rPr>
              <a:t>results</a:t>
            </a:r>
            <a:endParaRPr lang="en-US" dirty="0"/>
          </a:p>
        </p:txBody>
      </p:sp>
      <p:graphicFrame>
        <p:nvGraphicFramePr>
          <p:cNvPr id="8" name="Tabelle 7">
            <a:extLst>
              <a:ext uri="{FF2B5EF4-FFF2-40B4-BE49-F238E27FC236}">
                <a16:creationId xmlns:a16="http://schemas.microsoft.com/office/drawing/2014/main" id="{36F9272B-2D3E-4CD3-A407-423E3C53CE0E}"/>
              </a:ext>
            </a:extLst>
          </p:cNvPr>
          <p:cNvGraphicFramePr>
            <a:graphicFrameLocks noGrp="1"/>
          </p:cNvGraphicFramePr>
          <p:nvPr>
            <p:extLst>
              <p:ext uri="{D42A27DB-BD31-4B8C-83A1-F6EECF244321}">
                <p14:modId xmlns:p14="http://schemas.microsoft.com/office/powerpoint/2010/main" val="1645477981"/>
              </p:ext>
            </p:extLst>
          </p:nvPr>
        </p:nvGraphicFramePr>
        <p:xfrm>
          <a:off x="2745942" y="1310606"/>
          <a:ext cx="6700115" cy="4531980"/>
        </p:xfrm>
        <a:graphic>
          <a:graphicData uri="http://schemas.openxmlformats.org/drawingml/2006/table">
            <a:tbl>
              <a:tblPr firstRow="1" bandRow="1">
                <a:tableStyleId>{E8B1032C-EA38-4F05-BA0D-38AFFFC7BED3}</a:tableStyleId>
              </a:tblPr>
              <a:tblGrid>
                <a:gridCol w="2319165">
                  <a:extLst>
                    <a:ext uri="{9D8B030D-6E8A-4147-A177-3AD203B41FA5}">
                      <a16:colId xmlns:a16="http://schemas.microsoft.com/office/drawing/2014/main" val="2366848660"/>
                    </a:ext>
                  </a:extLst>
                </a:gridCol>
                <a:gridCol w="208280">
                  <a:extLst>
                    <a:ext uri="{9D8B030D-6E8A-4147-A177-3AD203B41FA5}">
                      <a16:colId xmlns:a16="http://schemas.microsoft.com/office/drawing/2014/main" val="3386461628"/>
                    </a:ext>
                  </a:extLst>
                </a:gridCol>
                <a:gridCol w="1982195">
                  <a:extLst>
                    <a:ext uri="{9D8B030D-6E8A-4147-A177-3AD203B41FA5}">
                      <a16:colId xmlns:a16="http://schemas.microsoft.com/office/drawing/2014/main" val="96258051"/>
                    </a:ext>
                  </a:extLst>
                </a:gridCol>
                <a:gridCol w="208280">
                  <a:extLst>
                    <a:ext uri="{9D8B030D-6E8A-4147-A177-3AD203B41FA5}">
                      <a16:colId xmlns:a16="http://schemas.microsoft.com/office/drawing/2014/main" val="2123565184"/>
                    </a:ext>
                  </a:extLst>
                </a:gridCol>
                <a:gridCol w="1982195">
                  <a:extLst>
                    <a:ext uri="{9D8B030D-6E8A-4147-A177-3AD203B41FA5}">
                      <a16:colId xmlns:a16="http://schemas.microsoft.com/office/drawing/2014/main" val="893677228"/>
                    </a:ext>
                  </a:extLst>
                </a:gridCol>
              </a:tblGrid>
              <a:tr h="272102">
                <a:tc gridSpan="5">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r>
                        <a:rPr lang="en-US" sz="1200" b="0" i="0" kern="1200" dirty="0">
                          <a:solidFill>
                            <a:schemeClr val="accent2"/>
                          </a:solidFill>
                          <a:effectLst/>
                          <a:latin typeface="Frutiger LT Com 65 Bold" panose="020B0803030504020204" pitchFamily="34" charset="0"/>
                          <a:ea typeface="+mn-ea"/>
                          <a:cs typeface="+mn-cs"/>
                        </a:rPr>
                        <a:t>Expected Latency and Data Rate Requirements.</a:t>
                      </a:r>
                      <a:endParaRPr lang="de-DE" sz="12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2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2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4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2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2141210"/>
                  </a:ext>
                </a:extLst>
              </a:tr>
              <a:tr h="430846">
                <a:tc>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r>
                        <a:rPr lang="de-DE" sz="1200" b="1" i="0" kern="1200" dirty="0">
                          <a:solidFill>
                            <a:schemeClr val="tx1"/>
                          </a:solidFill>
                          <a:effectLst/>
                          <a:latin typeface="Frutiger LT Com 65 Bold" panose="020B0803030504020204" pitchFamily="34" charset="0"/>
                          <a:ea typeface="+mn-ea"/>
                          <a:cs typeface="+mn-cs"/>
                        </a:rPr>
                        <a:t>Device</a:t>
                      </a:r>
                    </a:p>
                  </a:txBody>
                  <a:tcPr marL="0" marT="216000" marB="36000" anchor="ctr">
                    <a:lnL w="12700" cmpd="sng">
                      <a:noFill/>
                    </a:lnL>
                    <a:lnR w="12700" cmpd="sng">
                      <a:noFill/>
                    </a:lnR>
                    <a:lnT w="19050" cap="flat" cmpd="sng" algn="ctr">
                      <a:solidFill>
                        <a:schemeClr val="accent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endParaRPr lang="de-DE" sz="1200" dirty="0">
                        <a:solidFill>
                          <a:schemeClr val="tx1"/>
                        </a:solidFill>
                        <a:latin typeface="Frutiger LT Com 65 Bold" panose="020B0803030504020204" pitchFamily="34" charset="0"/>
                      </a:endParaRPr>
                    </a:p>
                  </a:txBody>
                  <a:tcPr marT="216000" marB="36000" anchor="ctr">
                    <a:lnL w="12700" cmpd="sng">
                      <a:noFill/>
                    </a:lnL>
                    <a:lnR w="12700" cap="flat" cmpd="sng" algn="ctr">
                      <a:solidFill>
                        <a:schemeClr val="bg1"/>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r>
                        <a:rPr lang="de-DE" sz="1200" b="1" i="0" kern="1200" dirty="0" err="1">
                          <a:solidFill>
                            <a:schemeClr val="tx1"/>
                          </a:solidFill>
                          <a:effectLst/>
                          <a:latin typeface="Frutiger LT Com 65 Bold" panose="020B0803030504020204" pitchFamily="34" charset="0"/>
                          <a:ea typeface="+mn-ea"/>
                          <a:cs typeface="+mn-cs"/>
                        </a:rPr>
                        <a:t>Latency</a:t>
                      </a:r>
                      <a:r>
                        <a:rPr lang="de-DE" sz="1200" b="1" i="0" kern="1200" dirty="0">
                          <a:solidFill>
                            <a:schemeClr val="tx1"/>
                          </a:solidFill>
                          <a:effectLst/>
                          <a:latin typeface="Frutiger LT Com 65 Bold" panose="020B0803030504020204" pitchFamily="34" charset="0"/>
                          <a:ea typeface="+mn-ea"/>
                          <a:cs typeface="+mn-cs"/>
                        </a:rPr>
                        <a:t> </a:t>
                      </a:r>
                      <a:r>
                        <a:rPr lang="de-DE" sz="1200" b="1" i="0" kern="1200" dirty="0" err="1">
                          <a:solidFill>
                            <a:schemeClr val="tx1"/>
                          </a:solidFill>
                          <a:effectLst/>
                          <a:latin typeface="Frutiger LT Com 65 Bold" panose="020B0803030504020204" pitchFamily="34" charset="0"/>
                          <a:ea typeface="+mn-ea"/>
                          <a:cs typeface="+mn-cs"/>
                        </a:rPr>
                        <a:t>Requirement</a:t>
                      </a:r>
                      <a:endParaRPr lang="de-DE" sz="1200" b="1" i="0" kern="1200" dirty="0">
                        <a:solidFill>
                          <a:schemeClr val="tx1"/>
                        </a:solidFill>
                        <a:effectLst/>
                        <a:latin typeface="Frutiger LT Com 65 Bold" panose="020B0803030504020204" pitchFamily="34" charset="0"/>
                        <a:ea typeface="+mn-ea"/>
                        <a:cs typeface="+mn-cs"/>
                      </a:endParaRPr>
                    </a:p>
                  </a:txBody>
                  <a:tcPr marR="0" marT="216000" marB="36000" anchor="ctr">
                    <a:lnL w="12700" cap="flat" cmpd="sng" algn="ctr">
                      <a:solidFill>
                        <a:schemeClr val="bg1"/>
                      </a:solidFill>
                      <a:prstDash val="solid"/>
                      <a:round/>
                      <a:headEnd type="none" w="med" len="med"/>
                      <a:tailEnd type="none" w="med" len="med"/>
                    </a:lnL>
                    <a:lnR w="12700" cmpd="sng">
                      <a:noFill/>
                    </a:lnR>
                    <a:lnT w="19050" cap="flat" cmpd="sng" algn="ctr">
                      <a:solidFill>
                        <a:schemeClr val="accent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endParaRPr lang="de-DE" sz="1200" dirty="0">
                        <a:solidFill>
                          <a:schemeClr val="tx1"/>
                        </a:solidFill>
                        <a:latin typeface="Frutiger LT Com 65 Bold" panose="020B0803030504020204" pitchFamily="34" charset="0"/>
                      </a:endParaRPr>
                    </a:p>
                  </a:txBody>
                  <a:tcPr marT="216000" marB="36000" anchor="ctr">
                    <a:lnL w="12700" cmpd="sng">
                      <a:noFill/>
                    </a:lnL>
                    <a:lnR w="12700" cmpd="sng">
                      <a:noFill/>
                    </a:lnR>
                    <a:lnT w="1905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r>
                        <a:rPr kumimoji="0" lang="de-DE" sz="1200" b="1" i="0" u="none" strike="noStrike" kern="1200" cap="none" spc="0" normalizeH="0" baseline="0" noProof="0" dirty="0" err="1">
                          <a:ln>
                            <a:noFill/>
                          </a:ln>
                          <a:solidFill>
                            <a:schemeClr val="tx1"/>
                          </a:solidFill>
                          <a:effectLst/>
                          <a:uLnTx/>
                          <a:uFillTx/>
                          <a:latin typeface="Frutiger LT Com 65 Bold" panose="020B0803030504020204" pitchFamily="34" charset="0"/>
                          <a:ea typeface="+mn-ea"/>
                          <a:cs typeface="+mn-cs"/>
                        </a:rPr>
                        <a:t>Expected</a:t>
                      </a:r>
                      <a:r>
                        <a:rPr kumimoji="0" lang="de-DE" sz="1200" b="1" i="0" u="none" strike="noStrike" kern="1200" cap="none" spc="0" normalizeH="0" baseline="0" noProof="0" dirty="0">
                          <a:ln>
                            <a:noFill/>
                          </a:ln>
                          <a:solidFill>
                            <a:schemeClr val="tx1"/>
                          </a:solidFill>
                          <a:effectLst/>
                          <a:uLnTx/>
                          <a:uFillTx/>
                          <a:latin typeface="Frutiger LT Com 65 Bold" panose="020B0803030504020204" pitchFamily="34" charset="0"/>
                          <a:ea typeface="+mn-ea"/>
                          <a:cs typeface="+mn-cs"/>
                        </a:rPr>
                        <a:t> Data Rate</a:t>
                      </a:r>
                    </a:p>
                  </a:txBody>
                  <a:tcPr marR="0" marT="216000" marB="36000" anchor="ctr">
                    <a:lnL w="12700" cmpd="sng">
                      <a:noFill/>
                    </a:lnL>
                    <a:lnR w="12700" cmpd="sng">
                      <a:noFill/>
                    </a:lnR>
                    <a:lnT w="19050" cap="flat" cmpd="sng" algn="ctr">
                      <a:solidFill>
                        <a:schemeClr val="accent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2396463"/>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Remote Monitoring</a:t>
                      </a:r>
                      <a:endParaRPr lang="de-DE" sz="1200" b="0" i="0" dirty="0">
                        <a:solidFill>
                          <a:schemeClr val="tx1"/>
                        </a:solidFill>
                        <a:latin typeface="Frutiger LT Com 45 Light" panose="020B0303030504020204" pitchFamily="34" charset="77"/>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10000"/>
                        </a:lnSpc>
                      </a:pPr>
                      <a:r>
                        <a:rPr lang="de-DE" sz="1200" b="0" i="0" dirty="0">
                          <a:solidFill>
                            <a:schemeClr val="tx1"/>
                          </a:solidFill>
                          <a:effectLst/>
                          <a:latin typeface="Frutiger LT Com 45 Light" panose="020B0303030504020204" pitchFamily="34" charset="77"/>
                        </a:rPr>
                        <a:t>&lt; 10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1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0377489"/>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Remote Control</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alpha val="20000"/>
                      </a:schemeClr>
                    </a:solid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0 000 000</a:t>
                      </a: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1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extLst>
                  <a:ext uri="{0D108BD9-81ED-4DB2-BD59-A6C34878D82A}">
                    <a16:rowId xmlns:a16="http://schemas.microsoft.com/office/drawing/2014/main" val="847916555"/>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2D-LIDAR</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10000"/>
                        </a:lnSpc>
                      </a:pPr>
                      <a:r>
                        <a:rPr lang="de-DE" sz="1200" b="0" i="0" dirty="0">
                          <a:solidFill>
                            <a:schemeClr val="tx1"/>
                          </a:solidFill>
                          <a:effectLst/>
                          <a:latin typeface="Frutiger LT Com 45 Light" panose="020B0303030504020204" pitchFamily="34" charset="77"/>
                        </a:rPr>
                        <a:t>0 000 000</a:t>
                      </a: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1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3212442"/>
                  </a:ext>
                </a:extLst>
              </a:tr>
              <a:tr h="727406">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3D-LIDAR</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alpha val="20000"/>
                      </a:schemeClr>
                    </a:solid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0 000 000</a:t>
                      </a: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DL ≥ 1 Mbps</a:t>
                      </a:r>
                    </a:p>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a:t>
                      </a:r>
                      <a:r>
                        <a:rPr kumimoji="0" lang="de-DE" sz="1200" b="0" i="0" u="none" strike="noStrike" kern="1200" cap="none" spc="0" normalizeH="0" baseline="0" noProof="0" dirty="0" err="1">
                          <a:ln>
                            <a:noFill/>
                          </a:ln>
                          <a:solidFill>
                            <a:schemeClr val="tx1"/>
                          </a:solidFill>
                          <a:effectLst/>
                          <a:uLnTx/>
                          <a:uFillTx/>
                          <a:latin typeface="Frutiger LT Com 45 Light" panose="020B0303030504020204" pitchFamily="34" charset="77"/>
                          <a:ea typeface="+mn-ea"/>
                          <a:cs typeface="+mn-cs"/>
                        </a:rPr>
                        <a:t>Ouster</a:t>
                      </a: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UL ≥ 300 Mbps</a:t>
                      </a:r>
                    </a:p>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(Leica) UL ≥ 500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extLst>
                  <a:ext uri="{0D108BD9-81ED-4DB2-BD59-A6C34878D82A}">
                    <a16:rowId xmlns:a16="http://schemas.microsoft.com/office/drawing/2014/main" val="443802340"/>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Radar </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10000"/>
                        </a:lnSpc>
                      </a:pPr>
                      <a:r>
                        <a:rPr lang="de-DE" sz="1200" b="0" i="0" dirty="0">
                          <a:solidFill>
                            <a:schemeClr val="tx1"/>
                          </a:solidFill>
                          <a:effectLst/>
                          <a:latin typeface="Frutiger LT Com 45 Light" panose="020B0303030504020204" pitchFamily="34" charset="77"/>
                        </a:rPr>
                        <a:t>0 000 000</a:t>
                      </a: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100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4036468"/>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err="1">
                          <a:ln>
                            <a:noFill/>
                          </a:ln>
                          <a:solidFill>
                            <a:schemeClr val="tx1"/>
                          </a:solidFill>
                          <a:effectLst/>
                          <a:uLnTx/>
                          <a:uFillTx/>
                          <a:latin typeface="Frutiger LT Com 45 Light" panose="020B0303030504020204" pitchFamily="34" charset="77"/>
                          <a:ea typeface="+mn-ea"/>
                          <a:cs typeface="+mn-cs"/>
                        </a:rPr>
                        <a:t>Cameras</a:t>
                      </a: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alpha val="20000"/>
                      </a:schemeClr>
                    </a:solidFill>
                  </a:tcPr>
                </a:tc>
                <a:tc>
                  <a:txBody>
                    <a:bodyPr/>
                    <a:lstStyle/>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0 000 000</a:t>
                      </a: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8 - 48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extLst>
                  <a:ext uri="{0D108BD9-81ED-4DB2-BD59-A6C34878D82A}">
                    <a16:rowId xmlns:a16="http://schemas.microsoft.com/office/drawing/2014/main" val="622147051"/>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Voice </a:t>
                      </a:r>
                      <a:r>
                        <a:rPr kumimoji="0" lang="de-DE" sz="1200" b="0" i="0" u="none" strike="noStrike" kern="1200" cap="none" spc="0" normalizeH="0" baseline="0" noProof="0" dirty="0" err="1">
                          <a:ln>
                            <a:noFill/>
                          </a:ln>
                          <a:solidFill>
                            <a:schemeClr val="tx1"/>
                          </a:solidFill>
                          <a:effectLst/>
                          <a:uLnTx/>
                          <a:uFillTx/>
                          <a:latin typeface="Frutiger LT Com 45 Light" panose="020B0303030504020204" pitchFamily="34" charset="77"/>
                          <a:ea typeface="+mn-ea"/>
                          <a:cs typeface="+mn-cs"/>
                        </a:rPr>
                        <a:t>over</a:t>
                      </a: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IP</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12700" cap="flat" cmpd="sng" algn="ctr">
                      <a:solidFill>
                        <a:srgbClr val="005B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nchor="b">
                    <a:lnL w="12700" cmpd="sng">
                      <a:noFill/>
                    </a:lnL>
                    <a:lnR w="12700" cmpd="sng">
                      <a:noFill/>
                    </a:lnR>
                    <a:lnT w="1270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0 000 000</a:t>
                      </a:r>
                    </a:p>
                  </a:txBody>
                  <a:tcPr marL="108000" marR="0" marT="72000" marB="36000" anchor="ctr">
                    <a:lnL w="12700" cap="flat" cmpd="sng" algn="ctr">
                      <a:no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12700" cap="flat" cmpd="sng" algn="ctr">
                      <a:solidFill>
                        <a:srgbClr val="005B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nchor="b">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DL: 5 − 25 Mbps</a:t>
                      </a:r>
                    </a:p>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UL: 5 − 25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12700" cap="flat" cmpd="sng" algn="ctr">
                      <a:solidFill>
                        <a:srgbClr val="005B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006680"/>
                  </a:ext>
                </a:extLst>
              </a:tr>
            </a:tbl>
          </a:graphicData>
        </a:graphic>
      </p:graphicFrame>
      <p:sp>
        <p:nvSpPr>
          <p:cNvPr id="3" name="Datumsplatzhalter 2">
            <a:extLst>
              <a:ext uri="{FF2B5EF4-FFF2-40B4-BE49-F238E27FC236}">
                <a16:creationId xmlns:a16="http://schemas.microsoft.com/office/drawing/2014/main" id="{3CA47E7F-303A-4B91-BA6E-B16E090670DD}"/>
              </a:ext>
            </a:extLst>
          </p:cNvPr>
          <p:cNvSpPr>
            <a:spLocks noGrp="1"/>
          </p:cNvSpPr>
          <p:nvPr>
            <p:ph type="dt" sz="half" idx="17"/>
          </p:nvPr>
        </p:nvSpPr>
        <p:spPr>
          <a:xfrm>
            <a:off x="1309947" y="6455836"/>
            <a:ext cx="864000" cy="123111"/>
          </a:xfrm>
        </p:spPr>
        <p:txBody>
          <a:bodyPr/>
          <a:lstStyle/>
          <a:p>
            <a:fld id="{6D185C14-702E-4170-8CEF-8CE9AB5F4F69}" type="datetime1">
              <a:rPr lang="de-DE" noProof="0" smtClean="0"/>
              <a:t>30.06.2023</a:t>
            </a:fld>
            <a:endParaRPr lang="de-DE" noProof="0" dirty="0"/>
          </a:p>
        </p:txBody>
      </p:sp>
      <p:sp>
        <p:nvSpPr>
          <p:cNvPr id="5" name="Fußzeilenplatzhalter 4">
            <a:extLst>
              <a:ext uri="{FF2B5EF4-FFF2-40B4-BE49-F238E27FC236}">
                <a16:creationId xmlns:a16="http://schemas.microsoft.com/office/drawing/2014/main" id="{D83AEFE3-5476-430A-8C96-5A242B21F986}"/>
              </a:ext>
            </a:extLst>
          </p:cNvPr>
          <p:cNvSpPr>
            <a:spLocks noGrp="1"/>
          </p:cNvSpPr>
          <p:nvPr>
            <p:ph type="ftr" sz="quarter" idx="18"/>
          </p:nvPr>
        </p:nvSpPr>
        <p:spPr>
          <a:xfrm>
            <a:off x="2297897" y="6455836"/>
            <a:ext cx="2952000" cy="123111"/>
          </a:xfrm>
        </p:spPr>
        <p:txBody>
          <a:bodyPr/>
          <a:lstStyle/>
          <a:p>
            <a:r>
              <a:rPr lang="de-DE" noProof="0"/>
              <a:t>© Fraunhofer IPT/WZL der RWTH Aachen</a:t>
            </a:r>
            <a:endParaRPr lang="de-DE" noProof="0" dirty="0"/>
          </a:p>
        </p:txBody>
      </p:sp>
      <p:sp>
        <p:nvSpPr>
          <p:cNvPr id="2" name="Foliennummernplatzhalter 1">
            <a:extLst>
              <a:ext uri="{FF2B5EF4-FFF2-40B4-BE49-F238E27FC236}">
                <a16:creationId xmlns:a16="http://schemas.microsoft.com/office/drawing/2014/main" id="{5CEBFFE0-E175-40E2-A982-C2CFED6F9180}"/>
              </a:ext>
            </a:extLst>
          </p:cNvPr>
          <p:cNvSpPr>
            <a:spLocks noGrp="1"/>
          </p:cNvSpPr>
          <p:nvPr>
            <p:ph type="sldNum" sz="quarter" idx="19"/>
          </p:nvPr>
        </p:nvSpPr>
        <p:spPr/>
        <p:txBody>
          <a:bodyPr/>
          <a:lstStyle/>
          <a:p>
            <a:fld id="{3D81EE41-304C-41C3-8185-350F2275D756}" type="slidenum">
              <a:rPr lang="de-DE" smtClean="0"/>
              <a:pPr/>
              <a:t>16</a:t>
            </a:fld>
            <a:endParaRPr lang="de-DE"/>
          </a:p>
        </p:txBody>
      </p:sp>
    </p:spTree>
    <p:extLst>
      <p:ext uri="{BB962C8B-B14F-4D97-AF65-F5344CB8AC3E}">
        <p14:creationId xmlns:p14="http://schemas.microsoft.com/office/powerpoint/2010/main" val="23833178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9426" y="1546450"/>
            <a:ext cx="7226299"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4" name="Picture 3" descr="A picture containing text, map, diagram, atlas&#10;&#10;Description automatically generated">
            <a:extLst>
              <a:ext uri="{FF2B5EF4-FFF2-40B4-BE49-F238E27FC236}">
                <a16:creationId xmlns:a16="http://schemas.microsoft.com/office/drawing/2014/main" id="{F38B4946-EA85-6DEA-5686-A11E9BF0F29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0725" y="1793289"/>
            <a:ext cx="6743700" cy="3766292"/>
          </a:xfrm>
          <a:prstGeom prst="rect">
            <a:avLst/>
          </a:prstGeom>
        </p:spPr>
      </p:pic>
      <p:sp>
        <p:nvSpPr>
          <p:cNvPr id="8" name="Textplatzhalter 14">
            <a:extLst>
              <a:ext uri="{FF2B5EF4-FFF2-40B4-BE49-F238E27FC236}">
                <a16:creationId xmlns:a16="http://schemas.microsoft.com/office/drawing/2014/main" id="{7D5B0024-0D9F-F833-3F1E-6D9DC815E88D}"/>
              </a:ext>
            </a:extLst>
          </p:cNvPr>
          <p:cNvSpPr>
            <a:spLocks noGrp="1"/>
          </p:cNvSpPr>
          <p:nvPr>
            <p:ph type="body" sz="quarter" idx="14"/>
          </p:nvPr>
        </p:nvSpPr>
        <p:spPr>
          <a:xfrm>
            <a:off x="8099424" y="1667304"/>
            <a:ext cx="3201193" cy="4034310"/>
          </a:xfrm>
        </p:spPr>
        <p:txBody>
          <a:bodyPr/>
          <a:lstStyle/>
          <a:p>
            <a:r>
              <a:rPr lang="de-DE" dirty="0" err="1">
                <a:solidFill>
                  <a:srgbClr val="005B7F"/>
                </a:solidFill>
              </a:rPr>
              <a:t>Characteristics</a:t>
            </a:r>
            <a:r>
              <a:rPr lang="de-DE" dirty="0">
                <a:solidFill>
                  <a:srgbClr val="005B7F"/>
                </a:solidFill>
              </a:rPr>
              <a:t>:</a:t>
            </a:r>
          </a:p>
          <a:p>
            <a:pPr lvl="4">
              <a:lnSpc>
                <a:spcPct val="150000"/>
              </a:lnSpc>
              <a:buClr>
                <a:srgbClr val="669DB2"/>
              </a:buClr>
            </a:pPr>
            <a:r>
              <a:rPr lang="de-DE" dirty="0" err="1"/>
              <a:t>Approximately</a:t>
            </a:r>
            <a:r>
              <a:rPr lang="de-DE" dirty="0"/>
              <a:t> 700 </a:t>
            </a:r>
            <a:r>
              <a:rPr lang="de-DE" dirty="0" err="1"/>
              <a:t>meters</a:t>
            </a:r>
            <a:r>
              <a:rPr lang="de-DE" dirty="0"/>
              <a:t> </a:t>
            </a:r>
            <a:r>
              <a:rPr lang="de-DE" dirty="0" err="1"/>
              <a:t>below</a:t>
            </a:r>
            <a:r>
              <a:rPr lang="de-DE" dirty="0"/>
              <a:t> </a:t>
            </a:r>
            <a:r>
              <a:rPr lang="de-DE" dirty="0" err="1"/>
              <a:t>surface</a:t>
            </a:r>
            <a:endParaRPr lang="de-DE" dirty="0"/>
          </a:p>
          <a:p>
            <a:pPr lvl="4">
              <a:lnSpc>
                <a:spcPct val="150000"/>
              </a:lnSpc>
              <a:buClr>
                <a:srgbClr val="669DB2"/>
              </a:buClr>
            </a:pPr>
            <a:r>
              <a:rPr lang="de-DE" dirty="0"/>
              <a:t>Wi-Fi </a:t>
            </a:r>
            <a:r>
              <a:rPr lang="de-DE" dirty="0" err="1"/>
              <a:t>setup</a:t>
            </a:r>
            <a:endParaRPr lang="de-DE" dirty="0"/>
          </a:p>
          <a:p>
            <a:pPr lvl="4">
              <a:lnSpc>
                <a:spcPct val="150000"/>
              </a:lnSpc>
              <a:buClr>
                <a:srgbClr val="669DB2"/>
              </a:buClr>
            </a:pPr>
            <a:r>
              <a:rPr lang="de-DE" dirty="0"/>
              <a:t>Test </a:t>
            </a:r>
            <a:r>
              <a:rPr lang="de-DE" dirty="0" err="1"/>
              <a:t>parameters</a:t>
            </a:r>
            <a:r>
              <a:rPr lang="de-DE" dirty="0"/>
              <a:t>:</a:t>
            </a:r>
          </a:p>
          <a:p>
            <a:pPr lvl="5">
              <a:lnSpc>
                <a:spcPct val="150000"/>
              </a:lnSpc>
            </a:pPr>
            <a:r>
              <a:rPr lang="de-DE" dirty="0" err="1"/>
              <a:t>Latency</a:t>
            </a:r>
            <a:endParaRPr lang="de-DE" dirty="0"/>
          </a:p>
          <a:p>
            <a:pPr lvl="5">
              <a:lnSpc>
                <a:spcPct val="150000"/>
              </a:lnSpc>
            </a:pPr>
            <a:r>
              <a:rPr lang="de-DE" dirty="0" err="1"/>
              <a:t>Throughput</a:t>
            </a:r>
            <a:endParaRPr lang="de-DE" dirty="0"/>
          </a:p>
          <a:p>
            <a:pPr lvl="5">
              <a:lnSpc>
                <a:spcPct val="150000"/>
              </a:lnSpc>
            </a:pPr>
            <a:r>
              <a:rPr lang="de-DE" dirty="0"/>
              <a:t>Signal </a:t>
            </a:r>
            <a:r>
              <a:rPr lang="de-DE" dirty="0" err="1"/>
              <a:t>quality</a:t>
            </a:r>
            <a:endParaRPr lang="de-DE" dirty="0"/>
          </a:p>
          <a:p>
            <a:pPr lvl="5">
              <a:lnSpc>
                <a:spcPct val="150000"/>
              </a:lnSpc>
            </a:pPr>
            <a:r>
              <a:rPr lang="de-DE" dirty="0"/>
              <a:t>Coverage</a:t>
            </a:r>
          </a:p>
          <a:p>
            <a:pPr lvl="5">
              <a:lnSpc>
                <a:spcPct val="150000"/>
              </a:lnSpc>
            </a:pPr>
            <a:endParaRPr lang="de-DE" dirty="0"/>
          </a:p>
          <a:p>
            <a:pPr lvl="5">
              <a:lnSpc>
                <a:spcPct val="150000"/>
              </a:lnSpc>
            </a:pPr>
            <a:endParaRPr lang="de-DE" dirty="0"/>
          </a:p>
          <a:p>
            <a:pPr lvl="5">
              <a:lnSpc>
                <a:spcPct val="150000"/>
              </a:lnSpc>
            </a:pPr>
            <a:endParaRPr lang="de-DE" dirty="0"/>
          </a:p>
        </p:txBody>
      </p:sp>
      <p:sp>
        <p:nvSpPr>
          <p:cNvPr id="2" name="TextBox 1">
            <a:extLst>
              <a:ext uri="{FF2B5EF4-FFF2-40B4-BE49-F238E27FC236}">
                <a16:creationId xmlns:a16="http://schemas.microsoft.com/office/drawing/2014/main" id="{0591069E-6723-A728-69C0-0B8F78F534B6}"/>
              </a:ext>
            </a:extLst>
          </p:cNvPr>
          <p:cNvSpPr txBox="1"/>
          <p:nvPr/>
        </p:nvSpPr>
        <p:spPr>
          <a:xfrm>
            <a:off x="7464425" y="5550250"/>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[1]</a:t>
            </a:r>
          </a:p>
        </p:txBody>
      </p:sp>
    </p:spTree>
    <p:extLst>
      <p:ext uri="{BB962C8B-B14F-4D97-AF65-F5344CB8AC3E}">
        <p14:creationId xmlns:p14="http://schemas.microsoft.com/office/powerpoint/2010/main" val="10685305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8199" y="1546450"/>
            <a:ext cx="10993076"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11" name="Picture 10" descr="A screenshot of a game&#10;&#10;Description automatically generated with medium confidence">
            <a:extLst>
              <a:ext uri="{FF2B5EF4-FFF2-40B4-BE49-F238E27FC236}">
                <a16:creationId xmlns:a16="http://schemas.microsoft.com/office/drawing/2014/main" id="{7D69566A-00B4-1B07-B74F-EBDC910A38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4889" y="1952625"/>
            <a:ext cx="3531270" cy="3512239"/>
          </a:xfrm>
          <a:prstGeom prst="rect">
            <a:avLst/>
          </a:prstGeom>
        </p:spPr>
      </p:pic>
      <p:pic>
        <p:nvPicPr>
          <p:cNvPr id="13" name="Picture 12" descr="A picture containing clothing, person, blue-collar worker, workwear&#10;&#10;Description automatically generated">
            <a:extLst>
              <a:ext uri="{FF2B5EF4-FFF2-40B4-BE49-F238E27FC236}">
                <a16:creationId xmlns:a16="http://schemas.microsoft.com/office/drawing/2014/main" id="{CCC85539-E320-2067-2557-74C5093047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0909" y="1947740"/>
            <a:ext cx="3531270" cy="3517124"/>
          </a:xfrm>
          <a:prstGeom prst="rect">
            <a:avLst/>
          </a:prstGeom>
        </p:spPr>
      </p:pic>
      <p:grpSp>
        <p:nvGrpSpPr>
          <p:cNvPr id="18" name="Group 17">
            <a:extLst>
              <a:ext uri="{FF2B5EF4-FFF2-40B4-BE49-F238E27FC236}">
                <a16:creationId xmlns:a16="http://schemas.microsoft.com/office/drawing/2014/main" id="{B873E40D-EB94-AEC0-00A6-4A50B5BBD89A}"/>
              </a:ext>
            </a:extLst>
          </p:cNvPr>
          <p:cNvGrpSpPr/>
          <p:nvPr/>
        </p:nvGrpSpPr>
        <p:grpSpPr>
          <a:xfrm>
            <a:off x="9136496" y="1865383"/>
            <a:ext cx="1684442" cy="3623390"/>
            <a:chOff x="9045218" y="1841474"/>
            <a:chExt cx="1684442" cy="3623390"/>
          </a:xfrm>
        </p:grpSpPr>
        <p:pic>
          <p:nvPicPr>
            <p:cNvPr id="17" name="Picture 16" descr="A picture containing antenna, cable, pole&#10;&#10;Description automatically generated">
              <a:extLst>
                <a:ext uri="{FF2B5EF4-FFF2-40B4-BE49-F238E27FC236}">
                  <a16:creationId xmlns:a16="http://schemas.microsoft.com/office/drawing/2014/main" id="{334010BD-CB29-5B3A-BD0E-47A8C068710E}"/>
                </a:ext>
              </a:extLst>
            </p:cNvPr>
            <p:cNvPicPr>
              <a:picLocks noChangeAspect="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01853" y="3781425"/>
              <a:ext cx="1192222" cy="1683439"/>
            </a:xfrm>
            <a:prstGeom prst="rect">
              <a:avLst/>
            </a:prstGeom>
          </p:spPr>
        </p:pic>
        <p:pic>
          <p:nvPicPr>
            <p:cNvPr id="1026" name="Picture 2" descr="Industrial LTE Router, GPS, WLAN MILESIGHT UR75-L04EU-G-W">
              <a:extLst>
                <a:ext uri="{FF2B5EF4-FFF2-40B4-BE49-F238E27FC236}">
                  <a16:creationId xmlns:a16="http://schemas.microsoft.com/office/drawing/2014/main" id="{1B11BE13-9C81-9CE3-C86C-482467974001}"/>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45218" y="1841474"/>
              <a:ext cx="1684442" cy="168444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2532FBE7-DB28-D031-6F94-8E10A2863999}"/>
              </a:ext>
            </a:extLst>
          </p:cNvPr>
          <p:cNvSpPr txBox="1"/>
          <p:nvPr/>
        </p:nvSpPr>
        <p:spPr>
          <a:xfrm>
            <a:off x="10875941" y="3429000"/>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[2]</a:t>
            </a:r>
          </a:p>
        </p:txBody>
      </p:sp>
      <p:sp>
        <p:nvSpPr>
          <p:cNvPr id="3" name="TextBox 2">
            <a:extLst>
              <a:ext uri="{FF2B5EF4-FFF2-40B4-BE49-F238E27FC236}">
                <a16:creationId xmlns:a16="http://schemas.microsoft.com/office/drawing/2014/main" id="{E2EAC4C3-7E02-950C-2595-B53A13E4D94E}"/>
              </a:ext>
            </a:extLst>
          </p:cNvPr>
          <p:cNvSpPr txBox="1"/>
          <p:nvPr/>
        </p:nvSpPr>
        <p:spPr>
          <a:xfrm>
            <a:off x="10875941" y="5311550"/>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[3]</a:t>
            </a:r>
          </a:p>
        </p:txBody>
      </p:sp>
    </p:spTree>
    <p:extLst>
      <p:ext uri="{BB962C8B-B14F-4D97-AF65-F5344CB8AC3E}">
        <p14:creationId xmlns:p14="http://schemas.microsoft.com/office/powerpoint/2010/main" val="85399192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grpSp>
        <p:nvGrpSpPr>
          <p:cNvPr id="20" name="Group 19">
            <a:extLst>
              <a:ext uri="{FF2B5EF4-FFF2-40B4-BE49-F238E27FC236}">
                <a16:creationId xmlns:a16="http://schemas.microsoft.com/office/drawing/2014/main" id="{92CB797B-BEF0-08AB-CF38-E6C246D5E109}"/>
              </a:ext>
            </a:extLst>
          </p:cNvPr>
          <p:cNvGrpSpPr/>
          <p:nvPr/>
        </p:nvGrpSpPr>
        <p:grpSpPr>
          <a:xfrm>
            <a:off x="2429849" y="1546450"/>
            <a:ext cx="7332301" cy="4259970"/>
            <a:chOff x="2535598" y="1546450"/>
            <a:chExt cx="7332301" cy="425997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2535598" y="1546450"/>
              <a:ext cx="7332301"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3" name="Picture 2">
              <a:extLst>
                <a:ext uri="{FF2B5EF4-FFF2-40B4-BE49-F238E27FC236}">
                  <a16:creationId xmlns:a16="http://schemas.microsoft.com/office/drawing/2014/main" id="{84EDCAF7-30CE-F5CE-0A08-9E43BF5C2695}"/>
                </a:ext>
              </a:extLst>
            </p:cNvPr>
            <p:cNvPicPr>
              <a:picLocks noChangeAspect="1"/>
            </p:cNvPicPr>
            <p:nvPr/>
          </p:nvPicPr>
          <p:blipFill>
            <a:blip r:embed="rId7"/>
            <a:stretch>
              <a:fillRect/>
            </a:stretch>
          </p:blipFill>
          <p:spPr>
            <a:xfrm>
              <a:off x="2855756" y="1816077"/>
              <a:ext cx="6691983" cy="3720716"/>
            </a:xfrm>
            <a:prstGeom prst="rect">
              <a:avLst/>
            </a:prstGeom>
          </p:spPr>
        </p:pic>
      </p:grpSp>
      <p:pic>
        <p:nvPicPr>
          <p:cNvPr id="2" name="Picture 1">
            <a:extLst>
              <a:ext uri="{FF2B5EF4-FFF2-40B4-BE49-F238E27FC236}">
                <a16:creationId xmlns:a16="http://schemas.microsoft.com/office/drawing/2014/main" id="{3D75A033-A840-A9A1-48E5-EFDD6EFB86EE}"/>
              </a:ext>
            </a:extLst>
          </p:cNvPr>
          <p:cNvPicPr>
            <a:picLocks noChangeAspect="1"/>
          </p:cNvPicPr>
          <p:nvPr/>
        </p:nvPicPr>
        <p:blipFill>
          <a:blip r:embed="rId8"/>
          <a:stretch>
            <a:fillRect/>
          </a:stretch>
        </p:blipFill>
        <p:spPr>
          <a:xfrm>
            <a:off x="2750008" y="1829603"/>
            <a:ext cx="6674264" cy="3707190"/>
          </a:xfrm>
          <a:prstGeom prst="rect">
            <a:avLst/>
          </a:prstGeom>
        </p:spPr>
      </p:pic>
    </p:spTree>
    <p:extLst>
      <p:ext uri="{BB962C8B-B14F-4D97-AF65-F5344CB8AC3E}">
        <p14:creationId xmlns:p14="http://schemas.microsoft.com/office/powerpoint/2010/main" val="382080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2824018369"/>
              </p:ext>
            </p:extLst>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0" kern="1200" noProof="0" dirty="0">
                          <a:solidFill>
                            <a:schemeClr val="tx1"/>
                          </a:solidFill>
                          <a:latin typeface="+mj-lt"/>
                          <a:ea typeface="+mn-ea"/>
                          <a:cs typeface="+mn-cs"/>
                        </a:rPr>
                        <a:t>Objectives</a:t>
                      </a:r>
                      <a:endParaRPr lang="en-US"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sp>
        <p:nvSpPr>
          <p:cNvPr id="30" name="Datumsplatzhalter 2">
            <a:extLst>
              <a:ext uri="{FF2B5EF4-FFF2-40B4-BE49-F238E27FC236}">
                <a16:creationId xmlns:a16="http://schemas.microsoft.com/office/drawing/2014/main" id="{D6A2BFA2-68B1-892C-4DB4-777C0768A517}"/>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31" name="Picture 4" descr="UFBA no Colégio da Polícia Militar – Dendezeiros, Bahia | Kids Save Lives  Brasil">
            <a:extLst>
              <a:ext uri="{FF2B5EF4-FFF2-40B4-BE49-F238E27FC236}">
                <a16:creationId xmlns:a16="http://schemas.microsoft.com/office/drawing/2014/main" id="{F086A0FC-3C8B-AAC4-9667-8FCEBAB51B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LOGO UFBA | Brands of the World™ | Download vector logos and logotypes">
            <a:extLst>
              <a:ext uri="{FF2B5EF4-FFF2-40B4-BE49-F238E27FC236}">
                <a16:creationId xmlns:a16="http://schemas.microsoft.com/office/drawing/2014/main" id="{A6FB0D02-A0EA-E96F-C50D-0A2A50B26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33" name="Fußzeilenplatzhalter 3">
            <a:extLst>
              <a:ext uri="{FF2B5EF4-FFF2-40B4-BE49-F238E27FC236}">
                <a16:creationId xmlns:a16="http://schemas.microsoft.com/office/drawing/2014/main" id="{86F2DF28-AC61-87F1-5756-1D52D82366AE}"/>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Tree>
    <p:extLst>
      <p:ext uri="{BB962C8B-B14F-4D97-AF65-F5344CB8AC3E}">
        <p14:creationId xmlns:p14="http://schemas.microsoft.com/office/powerpoint/2010/main" val="299046915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grpSp>
        <p:nvGrpSpPr>
          <p:cNvPr id="20" name="Group 19">
            <a:extLst>
              <a:ext uri="{FF2B5EF4-FFF2-40B4-BE49-F238E27FC236}">
                <a16:creationId xmlns:a16="http://schemas.microsoft.com/office/drawing/2014/main" id="{92CB797B-BEF0-08AB-CF38-E6C246D5E109}"/>
              </a:ext>
            </a:extLst>
          </p:cNvPr>
          <p:cNvGrpSpPr/>
          <p:nvPr/>
        </p:nvGrpSpPr>
        <p:grpSpPr>
          <a:xfrm>
            <a:off x="2429849" y="1546450"/>
            <a:ext cx="7332301" cy="4259970"/>
            <a:chOff x="2535598" y="1546450"/>
            <a:chExt cx="7332301" cy="425997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2535598" y="1546450"/>
              <a:ext cx="7332301"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3" name="Picture 2">
              <a:extLst>
                <a:ext uri="{FF2B5EF4-FFF2-40B4-BE49-F238E27FC236}">
                  <a16:creationId xmlns:a16="http://schemas.microsoft.com/office/drawing/2014/main" id="{84EDCAF7-30CE-F5CE-0A08-9E43BF5C2695}"/>
                </a:ext>
              </a:extLst>
            </p:cNvPr>
            <p:cNvPicPr>
              <a:picLocks noChangeAspect="1"/>
            </p:cNvPicPr>
            <p:nvPr/>
          </p:nvPicPr>
          <p:blipFill>
            <a:blip r:embed="rId7"/>
            <a:stretch>
              <a:fillRect/>
            </a:stretch>
          </p:blipFill>
          <p:spPr>
            <a:xfrm>
              <a:off x="2855756" y="1816077"/>
              <a:ext cx="6691983" cy="3720716"/>
            </a:xfrm>
            <a:prstGeom prst="rect">
              <a:avLst/>
            </a:prstGeom>
          </p:spPr>
        </p:pic>
      </p:grpSp>
    </p:spTree>
    <p:extLst>
      <p:ext uri="{BB962C8B-B14F-4D97-AF65-F5344CB8AC3E}">
        <p14:creationId xmlns:p14="http://schemas.microsoft.com/office/powerpoint/2010/main" val="19548555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18764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2" name="Picture 1">
            <a:extLst>
              <a:ext uri="{FF2B5EF4-FFF2-40B4-BE49-F238E27FC236}">
                <a16:creationId xmlns:a16="http://schemas.microsoft.com/office/drawing/2014/main" id="{A73B80ED-84AD-BF02-81DE-03DE5789F7DF}"/>
              </a:ext>
            </a:extLst>
          </p:cNvPr>
          <p:cNvPicPr>
            <a:picLocks noChangeAspect="1"/>
          </p:cNvPicPr>
          <p:nvPr/>
        </p:nvPicPr>
        <p:blipFill rotWithShape="1">
          <a:blip r:embed="rId7"/>
          <a:srcRect l="2097"/>
          <a:stretch/>
        </p:blipFill>
        <p:spPr>
          <a:xfrm>
            <a:off x="2188979" y="1817758"/>
            <a:ext cx="7814042" cy="3726880"/>
          </a:xfrm>
          <a:prstGeom prst="rect">
            <a:avLst/>
          </a:prstGeom>
        </p:spPr>
      </p:pic>
    </p:spTree>
    <p:extLst>
      <p:ext uri="{BB962C8B-B14F-4D97-AF65-F5344CB8AC3E}">
        <p14:creationId xmlns:p14="http://schemas.microsoft.com/office/powerpoint/2010/main" val="12866551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18764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3" name="Picture 2">
            <a:extLst>
              <a:ext uri="{FF2B5EF4-FFF2-40B4-BE49-F238E27FC236}">
                <a16:creationId xmlns:a16="http://schemas.microsoft.com/office/drawing/2014/main" id="{1844C964-86D0-65AE-FE75-0872D2204F02}"/>
              </a:ext>
            </a:extLst>
          </p:cNvPr>
          <p:cNvPicPr>
            <a:picLocks noChangeAspect="1"/>
          </p:cNvPicPr>
          <p:nvPr/>
        </p:nvPicPr>
        <p:blipFill rotWithShape="1">
          <a:blip r:embed="rId7"/>
          <a:srcRect l="1722" t="1110"/>
          <a:stretch/>
        </p:blipFill>
        <p:spPr>
          <a:xfrm>
            <a:off x="2188980" y="1833575"/>
            <a:ext cx="7814042" cy="3700119"/>
          </a:xfrm>
          <a:prstGeom prst="rect">
            <a:avLst/>
          </a:prstGeom>
        </p:spPr>
      </p:pic>
    </p:spTree>
    <p:extLst>
      <p:ext uri="{BB962C8B-B14F-4D97-AF65-F5344CB8AC3E}">
        <p14:creationId xmlns:p14="http://schemas.microsoft.com/office/powerpoint/2010/main" val="24819274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4" name="Textplatzhalter 6">
            <a:extLst>
              <a:ext uri="{FF2B5EF4-FFF2-40B4-BE49-F238E27FC236}">
                <a16:creationId xmlns:a16="http://schemas.microsoft.com/office/drawing/2014/main" id="{2E1F5F09-CB89-9AB6-9A01-AA82CD3A9029}"/>
              </a:ext>
            </a:extLst>
          </p:cNvPr>
          <p:cNvSpPr txBox="1">
            <a:spLocks/>
          </p:cNvSpPr>
          <p:nvPr/>
        </p:nvSpPr>
        <p:spPr bwMode="gray">
          <a:xfrm>
            <a:off x="5905501" y="685800"/>
            <a:ext cx="5210174" cy="512062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8" name="Picture 7">
            <a:extLst>
              <a:ext uri="{FF2B5EF4-FFF2-40B4-BE49-F238E27FC236}">
                <a16:creationId xmlns:a16="http://schemas.microsoft.com/office/drawing/2014/main" id="{699668C1-6122-9CA5-81CC-296491AD911E}"/>
              </a:ext>
            </a:extLst>
          </p:cNvPr>
          <p:cNvPicPr>
            <a:picLocks noChangeAspect="1"/>
          </p:cNvPicPr>
          <p:nvPr/>
        </p:nvPicPr>
        <p:blipFill>
          <a:blip r:embed="rId7"/>
          <a:stretch>
            <a:fillRect/>
          </a:stretch>
        </p:blipFill>
        <p:spPr>
          <a:xfrm>
            <a:off x="6124438" y="859960"/>
            <a:ext cx="4772300" cy="4772300"/>
          </a:xfrm>
          <a:prstGeom prst="rect">
            <a:avLst/>
          </a:prstGeom>
        </p:spPr>
      </p:pic>
      <p:sp>
        <p:nvSpPr>
          <p:cNvPr id="10" name="Textplatzhalter 14">
            <a:extLst>
              <a:ext uri="{FF2B5EF4-FFF2-40B4-BE49-F238E27FC236}">
                <a16:creationId xmlns:a16="http://schemas.microsoft.com/office/drawing/2014/main" id="{8FE879F7-5B64-E331-74F9-0EDF271D8099}"/>
              </a:ext>
            </a:extLst>
          </p:cNvPr>
          <p:cNvSpPr>
            <a:spLocks noGrp="1"/>
          </p:cNvSpPr>
          <p:nvPr>
            <p:ph type="body" sz="quarter" idx="14"/>
          </p:nvPr>
        </p:nvSpPr>
        <p:spPr>
          <a:xfrm>
            <a:off x="990462" y="1561612"/>
            <a:ext cx="5210174" cy="5326971"/>
          </a:xfrm>
        </p:spPr>
        <p:txBody>
          <a:bodyPr/>
          <a:lstStyle/>
          <a:p>
            <a:r>
              <a:rPr lang="en-US" dirty="0">
                <a:solidFill>
                  <a:srgbClr val="005B7F"/>
                </a:solidFill>
              </a:rPr>
              <a:t>What do these results mean?</a:t>
            </a:r>
          </a:p>
          <a:p>
            <a:pPr lvl="4">
              <a:lnSpc>
                <a:spcPct val="150000"/>
              </a:lnSpc>
              <a:buClr>
                <a:srgbClr val="669DB2"/>
              </a:buClr>
            </a:pPr>
            <a:r>
              <a:rPr lang="en-US" dirty="0"/>
              <a:t>Signal quality x distance</a:t>
            </a:r>
          </a:p>
          <a:p>
            <a:pPr lvl="4">
              <a:lnSpc>
                <a:spcPct val="150000"/>
              </a:lnSpc>
              <a:buClr>
                <a:srgbClr val="669DB2"/>
              </a:buClr>
            </a:pPr>
            <a:r>
              <a:rPr lang="en-US" dirty="0"/>
              <a:t>Most consistent: M1 and M4</a:t>
            </a:r>
          </a:p>
          <a:p>
            <a:pPr lvl="4">
              <a:lnSpc>
                <a:spcPct val="150000"/>
              </a:lnSpc>
              <a:buClr>
                <a:srgbClr val="669DB2"/>
              </a:buClr>
            </a:pPr>
            <a:r>
              <a:rPr lang="en-US" dirty="0"/>
              <a:t>Best connectivity: average -64,83 dBm (M5)</a:t>
            </a:r>
          </a:p>
          <a:p>
            <a:pPr lvl="4">
              <a:lnSpc>
                <a:spcPct val="150000"/>
              </a:lnSpc>
              <a:buClr>
                <a:srgbClr val="669DB2"/>
              </a:buClr>
            </a:pPr>
            <a:r>
              <a:rPr lang="en-US" dirty="0"/>
              <a:t>Distribution reason:</a:t>
            </a:r>
          </a:p>
          <a:p>
            <a:pPr lvl="5">
              <a:lnSpc>
                <a:spcPct val="150000"/>
              </a:lnSpc>
            </a:pPr>
            <a:r>
              <a:rPr lang="en-US" dirty="0"/>
              <a:t>Location of the server</a:t>
            </a:r>
          </a:p>
          <a:p>
            <a:pPr lvl="5">
              <a:lnSpc>
                <a:spcPct val="150000"/>
              </a:lnSpc>
            </a:pPr>
            <a:r>
              <a:rPr lang="en-US" dirty="0"/>
              <a:t>Geometry of the walls</a:t>
            </a:r>
          </a:p>
          <a:p>
            <a:pPr lvl="5">
              <a:lnSpc>
                <a:spcPct val="150000"/>
              </a:lnSpc>
            </a:pPr>
            <a:r>
              <a:rPr lang="en-US" dirty="0"/>
              <a:t>Physical barriers and metallic structures</a:t>
            </a:r>
          </a:p>
          <a:p>
            <a:pPr lvl="5">
              <a:lnSpc>
                <a:spcPct val="150000"/>
              </a:lnSpc>
            </a:pPr>
            <a:r>
              <a:rPr lang="en-US" dirty="0"/>
              <a:t>Penetration loss, multi-path fading</a:t>
            </a:r>
          </a:p>
          <a:p>
            <a:pPr lvl="5">
              <a:lnSpc>
                <a:spcPct val="150000"/>
              </a:lnSpc>
            </a:pPr>
            <a:endParaRPr lang="en-US" dirty="0"/>
          </a:p>
          <a:p>
            <a:pPr lvl="4">
              <a:lnSpc>
                <a:spcPct val="150000"/>
              </a:lnSpc>
              <a:buClr>
                <a:srgbClr val="669DB2"/>
              </a:buClr>
            </a:pPr>
            <a:r>
              <a:rPr lang="en-US" dirty="0"/>
              <a:t>Latency requirement           </a:t>
            </a:r>
            <a:r>
              <a:rPr lang="en-US" b="1" dirty="0">
                <a:solidFill>
                  <a:srgbClr val="179C7D"/>
                </a:solidFill>
              </a:rPr>
              <a:t>X</a:t>
            </a:r>
          </a:p>
          <a:p>
            <a:pPr lvl="4">
              <a:lnSpc>
                <a:spcPct val="150000"/>
              </a:lnSpc>
              <a:buClr>
                <a:srgbClr val="669DB2"/>
              </a:buClr>
            </a:pPr>
            <a:r>
              <a:rPr lang="en-US" dirty="0"/>
              <a:t>Throughput requirement    </a:t>
            </a:r>
            <a:r>
              <a:rPr lang="en-US" sz="600" dirty="0"/>
              <a:t> </a:t>
            </a:r>
            <a:r>
              <a:rPr lang="en-US" b="0" i="0" dirty="0">
                <a:solidFill>
                  <a:srgbClr val="179C7D"/>
                </a:solidFill>
                <a:effectLst/>
                <a:latin typeface="Google Sans"/>
              </a:rPr>
              <a:t>✔</a:t>
            </a:r>
            <a:endParaRPr lang="en-US" dirty="0">
              <a:solidFill>
                <a:srgbClr val="179C7D"/>
              </a:solidFill>
            </a:endParaRPr>
          </a:p>
          <a:p>
            <a:pPr marL="360000" lvl="5" indent="0">
              <a:lnSpc>
                <a:spcPct val="150000"/>
              </a:lnSpc>
              <a:buNone/>
            </a:pPr>
            <a:endParaRPr lang="en-US" dirty="0"/>
          </a:p>
          <a:p>
            <a:pPr lvl="5">
              <a:lnSpc>
                <a:spcPct val="150000"/>
              </a:lnSpc>
            </a:pPr>
            <a:endParaRPr lang="en-US" dirty="0"/>
          </a:p>
          <a:p>
            <a:pPr lvl="5">
              <a:lnSpc>
                <a:spcPct val="150000"/>
              </a:lnSpc>
            </a:pPr>
            <a:endParaRPr lang="en-US" dirty="0"/>
          </a:p>
          <a:p>
            <a:pPr lvl="5">
              <a:lnSpc>
                <a:spcPct val="150000"/>
              </a:lnSpc>
            </a:pPr>
            <a:endParaRPr lang="en-US" dirty="0"/>
          </a:p>
        </p:txBody>
      </p:sp>
    </p:spTree>
    <p:extLst>
      <p:ext uri="{BB962C8B-B14F-4D97-AF65-F5344CB8AC3E}">
        <p14:creationId xmlns:p14="http://schemas.microsoft.com/office/powerpoint/2010/main" val="415235183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4" name="Textplatzhalter 6">
            <a:extLst>
              <a:ext uri="{FF2B5EF4-FFF2-40B4-BE49-F238E27FC236}">
                <a16:creationId xmlns:a16="http://schemas.microsoft.com/office/drawing/2014/main" id="{2E1F5F09-CB89-9AB6-9A01-AA82CD3A9029}"/>
              </a:ext>
            </a:extLst>
          </p:cNvPr>
          <p:cNvSpPr txBox="1">
            <a:spLocks/>
          </p:cNvSpPr>
          <p:nvPr/>
        </p:nvSpPr>
        <p:spPr bwMode="gray">
          <a:xfrm>
            <a:off x="6267449" y="685800"/>
            <a:ext cx="4495801" cy="512062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sp>
        <p:nvSpPr>
          <p:cNvPr id="10" name="Textplatzhalter 14">
            <a:extLst>
              <a:ext uri="{FF2B5EF4-FFF2-40B4-BE49-F238E27FC236}">
                <a16:creationId xmlns:a16="http://schemas.microsoft.com/office/drawing/2014/main" id="{8FE879F7-5B64-E331-74F9-0EDF271D8099}"/>
              </a:ext>
            </a:extLst>
          </p:cNvPr>
          <p:cNvSpPr>
            <a:spLocks noGrp="1"/>
          </p:cNvSpPr>
          <p:nvPr>
            <p:ph type="body" sz="quarter" idx="14"/>
          </p:nvPr>
        </p:nvSpPr>
        <p:spPr>
          <a:xfrm>
            <a:off x="990462" y="1561612"/>
            <a:ext cx="5210174" cy="4680640"/>
          </a:xfrm>
        </p:spPr>
        <p:txBody>
          <a:bodyPr/>
          <a:lstStyle/>
          <a:p>
            <a:r>
              <a:rPr lang="en-US">
                <a:solidFill>
                  <a:srgbClr val="005B7F"/>
                </a:solidFill>
              </a:rPr>
              <a:t>How will these results be enhanced?</a:t>
            </a:r>
          </a:p>
          <a:p>
            <a:pPr lvl="4">
              <a:lnSpc>
                <a:spcPct val="150000"/>
              </a:lnSpc>
              <a:buClr>
                <a:srgbClr val="669DB2"/>
              </a:buClr>
            </a:pPr>
            <a:r>
              <a:rPr lang="en-US"/>
              <a:t>Installation of 5G</a:t>
            </a:r>
          </a:p>
          <a:p>
            <a:pPr lvl="5">
              <a:lnSpc>
                <a:spcPct val="150000"/>
              </a:lnSpc>
            </a:pPr>
            <a:r>
              <a:rPr lang="en-US"/>
              <a:t>Efficient architecture</a:t>
            </a:r>
          </a:p>
          <a:p>
            <a:pPr lvl="5">
              <a:lnSpc>
                <a:spcPct val="150000"/>
              </a:lnSpc>
            </a:pPr>
            <a:r>
              <a:rPr lang="en-US"/>
              <a:t>Reliable network</a:t>
            </a:r>
          </a:p>
          <a:p>
            <a:pPr lvl="5">
              <a:lnSpc>
                <a:spcPct val="150000"/>
              </a:lnSpc>
            </a:pPr>
            <a:endParaRPr lang="en-US"/>
          </a:p>
          <a:p>
            <a:pPr lvl="4">
              <a:lnSpc>
                <a:spcPct val="150000"/>
              </a:lnSpc>
              <a:buClr>
                <a:srgbClr val="669DB2"/>
              </a:buClr>
            </a:pPr>
            <a:r>
              <a:rPr lang="en-US"/>
              <a:t>Leaky Feeder cables</a:t>
            </a:r>
          </a:p>
          <a:p>
            <a:pPr lvl="5">
              <a:lnSpc>
                <a:spcPct val="150000"/>
              </a:lnSpc>
            </a:pPr>
            <a:r>
              <a:rPr lang="en-US"/>
              <a:t>Similar to an antenna</a:t>
            </a:r>
          </a:p>
          <a:p>
            <a:pPr lvl="5">
              <a:lnSpc>
                <a:spcPct val="150000"/>
              </a:lnSpc>
            </a:pPr>
            <a:r>
              <a:rPr lang="en-US"/>
              <a:t>Improve propagation</a:t>
            </a:r>
          </a:p>
          <a:p>
            <a:pPr lvl="5">
              <a:lnSpc>
                <a:spcPct val="150000"/>
              </a:lnSpc>
            </a:pPr>
            <a:r>
              <a:rPr lang="en-US"/>
              <a:t>Better signal quality</a:t>
            </a:r>
          </a:p>
          <a:p>
            <a:pPr lvl="5">
              <a:lnSpc>
                <a:spcPct val="150000"/>
              </a:lnSpc>
            </a:pPr>
            <a:r>
              <a:rPr lang="en-US"/>
              <a:t>Consistent network</a:t>
            </a:r>
          </a:p>
          <a:p>
            <a:pPr lvl="5">
              <a:lnSpc>
                <a:spcPct val="150000"/>
              </a:lnSpc>
            </a:pPr>
            <a:r>
              <a:rPr lang="en-US"/>
              <a:t>Penetration loss, multi-path fading</a:t>
            </a:r>
          </a:p>
          <a:p>
            <a:pPr lvl="5">
              <a:lnSpc>
                <a:spcPct val="150000"/>
              </a:lnSpc>
            </a:pPr>
            <a:endParaRPr lang="en-US"/>
          </a:p>
          <a:p>
            <a:pPr lvl="5">
              <a:lnSpc>
                <a:spcPct val="150000"/>
              </a:lnSpc>
            </a:pPr>
            <a:endParaRPr lang="en-US"/>
          </a:p>
          <a:p>
            <a:pPr lvl="5">
              <a:lnSpc>
                <a:spcPct val="150000"/>
              </a:lnSpc>
            </a:pPr>
            <a:endParaRPr lang="en-US"/>
          </a:p>
        </p:txBody>
      </p:sp>
      <p:pic>
        <p:nvPicPr>
          <p:cNvPr id="2050" name="Picture 2" descr="Microsoft Azure Marketplace">
            <a:extLst>
              <a:ext uri="{FF2B5EF4-FFF2-40B4-BE49-F238E27FC236}">
                <a16:creationId xmlns:a16="http://schemas.microsoft.com/office/drawing/2014/main" id="{E19CF5A0-4648-9B87-A2CA-806C12EFB14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96910" y="899687"/>
            <a:ext cx="4027356" cy="22653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connector, cable&#10;&#10;Description automatically generated with medium confidence">
            <a:extLst>
              <a:ext uri="{FF2B5EF4-FFF2-40B4-BE49-F238E27FC236}">
                <a16:creationId xmlns:a16="http://schemas.microsoft.com/office/drawing/2014/main" id="{BDFC7FBC-1E8D-81C4-A966-02ACD14B463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96909" y="3332683"/>
            <a:ext cx="4027357" cy="2265389"/>
          </a:xfrm>
          <a:prstGeom prst="rect">
            <a:avLst/>
          </a:prstGeom>
        </p:spPr>
      </p:pic>
      <p:sp>
        <p:nvSpPr>
          <p:cNvPr id="2" name="TextBox 1">
            <a:extLst>
              <a:ext uri="{FF2B5EF4-FFF2-40B4-BE49-F238E27FC236}">
                <a16:creationId xmlns:a16="http://schemas.microsoft.com/office/drawing/2014/main" id="{52EF7930-2862-0CB7-9D4F-3B5436D40BBC}"/>
              </a:ext>
            </a:extLst>
          </p:cNvPr>
          <p:cNvSpPr txBox="1"/>
          <p:nvPr/>
        </p:nvSpPr>
        <p:spPr>
          <a:xfrm>
            <a:off x="10554955" y="3059986"/>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[4]</a:t>
            </a:r>
          </a:p>
        </p:txBody>
      </p:sp>
      <p:sp>
        <p:nvSpPr>
          <p:cNvPr id="5" name="TextBox 4">
            <a:extLst>
              <a:ext uri="{FF2B5EF4-FFF2-40B4-BE49-F238E27FC236}">
                <a16:creationId xmlns:a16="http://schemas.microsoft.com/office/drawing/2014/main" id="{5095BA8E-00C9-63AA-4A9D-72C650509BEC}"/>
              </a:ext>
            </a:extLst>
          </p:cNvPr>
          <p:cNvSpPr txBox="1"/>
          <p:nvPr/>
        </p:nvSpPr>
        <p:spPr>
          <a:xfrm>
            <a:off x="10552370" y="5551353"/>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[5]</a:t>
            </a:r>
          </a:p>
        </p:txBody>
      </p:sp>
    </p:spTree>
    <p:extLst>
      <p:ext uri="{BB962C8B-B14F-4D97-AF65-F5344CB8AC3E}">
        <p14:creationId xmlns:p14="http://schemas.microsoft.com/office/powerpoint/2010/main" val="42817062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9426" y="1546451"/>
            <a:ext cx="7226299" cy="3654199"/>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8" name="Textplatzhalter 14">
            <a:extLst>
              <a:ext uri="{FF2B5EF4-FFF2-40B4-BE49-F238E27FC236}">
                <a16:creationId xmlns:a16="http://schemas.microsoft.com/office/drawing/2014/main" id="{7D5B0024-0D9F-F833-3F1E-6D9DC815E88D}"/>
              </a:ext>
            </a:extLst>
          </p:cNvPr>
          <p:cNvSpPr>
            <a:spLocks noGrp="1"/>
          </p:cNvSpPr>
          <p:nvPr>
            <p:ph type="body" sz="quarter" idx="14"/>
          </p:nvPr>
        </p:nvSpPr>
        <p:spPr>
          <a:xfrm>
            <a:off x="8099424" y="1667303"/>
            <a:ext cx="3201193" cy="4357475"/>
          </a:xfrm>
        </p:spPr>
        <p:txBody>
          <a:bodyPr/>
          <a:lstStyle/>
          <a:p>
            <a:r>
              <a:rPr lang="en-US">
                <a:solidFill>
                  <a:srgbClr val="005B7F"/>
                </a:solidFill>
              </a:rPr>
              <a:t>Characteristics:</a:t>
            </a:r>
          </a:p>
          <a:p>
            <a:pPr lvl="4">
              <a:lnSpc>
                <a:spcPct val="150000"/>
              </a:lnSpc>
              <a:buClr>
                <a:srgbClr val="669DB2"/>
              </a:buClr>
            </a:pPr>
            <a:r>
              <a:rPr lang="en-US"/>
              <a:t>Autonomous Machinery use case</a:t>
            </a:r>
          </a:p>
          <a:p>
            <a:pPr lvl="4">
              <a:lnSpc>
                <a:spcPct val="150000"/>
              </a:lnSpc>
              <a:buClr>
                <a:srgbClr val="669DB2"/>
              </a:buClr>
            </a:pPr>
            <a:r>
              <a:rPr lang="en-US"/>
              <a:t> uRLLC, eMBB, and mMTC</a:t>
            </a:r>
          </a:p>
          <a:p>
            <a:pPr lvl="4">
              <a:lnSpc>
                <a:spcPct val="150000"/>
              </a:lnSpc>
              <a:buClr>
                <a:srgbClr val="669DB2"/>
              </a:buClr>
            </a:pPr>
            <a:r>
              <a:rPr lang="en-US"/>
              <a:t>Task and safety monitoring</a:t>
            </a:r>
          </a:p>
          <a:p>
            <a:pPr lvl="4">
              <a:lnSpc>
                <a:spcPct val="150000"/>
              </a:lnSpc>
              <a:buClr>
                <a:srgbClr val="669DB2"/>
              </a:buClr>
            </a:pPr>
            <a:r>
              <a:rPr lang="en-US"/>
              <a:t>5G setup</a:t>
            </a:r>
          </a:p>
          <a:p>
            <a:pPr lvl="4">
              <a:lnSpc>
                <a:spcPct val="150000"/>
              </a:lnSpc>
              <a:buClr>
                <a:srgbClr val="669DB2"/>
              </a:buClr>
            </a:pPr>
            <a:r>
              <a:rPr lang="en-US"/>
              <a:t>Test parameters:</a:t>
            </a:r>
          </a:p>
          <a:p>
            <a:pPr lvl="5">
              <a:lnSpc>
                <a:spcPct val="150000"/>
              </a:lnSpc>
            </a:pPr>
            <a:r>
              <a:rPr lang="en-US"/>
              <a:t>Latency</a:t>
            </a:r>
          </a:p>
          <a:p>
            <a:pPr lvl="5">
              <a:lnSpc>
                <a:spcPct val="150000"/>
              </a:lnSpc>
            </a:pPr>
            <a:r>
              <a:rPr lang="en-US"/>
              <a:t>Throughput</a:t>
            </a:r>
          </a:p>
          <a:p>
            <a:pPr lvl="5">
              <a:lnSpc>
                <a:spcPct val="150000"/>
              </a:lnSpc>
            </a:pPr>
            <a:r>
              <a:rPr lang="en-US"/>
              <a:t>Signal quality</a:t>
            </a:r>
          </a:p>
          <a:p>
            <a:pPr lvl="5">
              <a:lnSpc>
                <a:spcPct val="150000"/>
              </a:lnSpc>
            </a:pPr>
            <a:r>
              <a:rPr lang="en-US"/>
              <a:t>Coverage</a:t>
            </a:r>
          </a:p>
          <a:p>
            <a:pPr lvl="5">
              <a:lnSpc>
                <a:spcPct val="150000"/>
              </a:lnSpc>
            </a:pPr>
            <a:endParaRPr lang="en-US"/>
          </a:p>
          <a:p>
            <a:pPr lvl="5">
              <a:lnSpc>
                <a:spcPct val="150000"/>
              </a:lnSpc>
            </a:pPr>
            <a:endParaRPr lang="en-US"/>
          </a:p>
          <a:p>
            <a:pPr lvl="5">
              <a:lnSpc>
                <a:spcPct val="150000"/>
              </a:lnSpc>
            </a:pPr>
            <a:endParaRPr lang="en-US"/>
          </a:p>
        </p:txBody>
      </p:sp>
      <p:pic>
        <p:nvPicPr>
          <p:cNvPr id="3" name="Picture 2">
            <a:extLst>
              <a:ext uri="{FF2B5EF4-FFF2-40B4-BE49-F238E27FC236}">
                <a16:creationId xmlns:a16="http://schemas.microsoft.com/office/drawing/2014/main" id="{A4E775EC-B0CB-B849-3364-5F7B3EA8A983}"/>
              </a:ext>
            </a:extLst>
          </p:cNvPr>
          <p:cNvPicPr>
            <a:picLocks noChangeAspect="1"/>
          </p:cNvPicPr>
          <p:nvPr/>
        </p:nvPicPr>
        <p:blipFill rotWithShape="1">
          <a:blip r:embed="rId8"/>
          <a:srcRect l="815" t="3402"/>
          <a:stretch/>
        </p:blipFill>
        <p:spPr>
          <a:xfrm>
            <a:off x="744350" y="1816213"/>
            <a:ext cx="6696450" cy="3114674"/>
          </a:xfrm>
          <a:prstGeom prst="rect">
            <a:avLst/>
          </a:prstGeom>
          <a:effectLst>
            <a:outerShdw blurRad="63500" sx="101000" sy="101000" algn="ctr" rotWithShape="0">
              <a:prstClr val="black">
                <a:alpha val="0"/>
              </a:prstClr>
            </a:outerShdw>
          </a:effectLst>
        </p:spPr>
      </p:pic>
      <p:sp>
        <p:nvSpPr>
          <p:cNvPr id="2" name="TextBox 1">
            <a:extLst>
              <a:ext uri="{FF2B5EF4-FFF2-40B4-BE49-F238E27FC236}">
                <a16:creationId xmlns:a16="http://schemas.microsoft.com/office/drawing/2014/main" id="{9543A5FC-CAEE-3715-5AD1-C9C271316E56}"/>
              </a:ext>
            </a:extLst>
          </p:cNvPr>
          <p:cNvSpPr txBox="1"/>
          <p:nvPr/>
        </p:nvSpPr>
        <p:spPr>
          <a:xfrm>
            <a:off x="7466005" y="4930887"/>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[6]</a:t>
            </a:r>
          </a:p>
        </p:txBody>
      </p:sp>
    </p:spTree>
    <p:extLst>
      <p:ext uri="{BB962C8B-B14F-4D97-AF65-F5344CB8AC3E}">
        <p14:creationId xmlns:p14="http://schemas.microsoft.com/office/powerpoint/2010/main" val="19690257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6250" y="1546450"/>
            <a:ext cx="788670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4" name="Picture 3" descr="A picture containing aerial photography, bird's-eye view, map, playground&#10;&#10;Description automatically generated">
            <a:extLst>
              <a:ext uri="{FF2B5EF4-FFF2-40B4-BE49-F238E27FC236}">
                <a16:creationId xmlns:a16="http://schemas.microsoft.com/office/drawing/2014/main" id="{7472F8AE-C3C7-1BAD-375E-3D80B72224A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08739" y="1824908"/>
            <a:ext cx="7221722" cy="3703053"/>
          </a:xfrm>
          <a:prstGeom prst="rect">
            <a:avLst/>
          </a:prstGeom>
        </p:spPr>
      </p:pic>
      <p:sp>
        <p:nvSpPr>
          <p:cNvPr id="8" name="Textplatzhalter 14">
            <a:extLst>
              <a:ext uri="{FF2B5EF4-FFF2-40B4-BE49-F238E27FC236}">
                <a16:creationId xmlns:a16="http://schemas.microsoft.com/office/drawing/2014/main" id="{7FEF7FEA-4B17-9C08-2E3B-A99F8EED39A9}"/>
              </a:ext>
            </a:extLst>
          </p:cNvPr>
          <p:cNvSpPr>
            <a:spLocks noGrp="1"/>
          </p:cNvSpPr>
          <p:nvPr>
            <p:ph type="body" sz="quarter" idx="14"/>
          </p:nvPr>
        </p:nvSpPr>
        <p:spPr>
          <a:xfrm>
            <a:off x="8782051" y="1667303"/>
            <a:ext cx="2930524" cy="3387979"/>
          </a:xfrm>
        </p:spPr>
        <p:txBody>
          <a:bodyPr/>
          <a:lstStyle/>
          <a:p>
            <a:r>
              <a:rPr lang="en-US">
                <a:solidFill>
                  <a:srgbClr val="005B7F"/>
                </a:solidFill>
              </a:rPr>
              <a:t>5G in Campus Melaten</a:t>
            </a:r>
          </a:p>
          <a:p>
            <a:pPr lvl="4">
              <a:lnSpc>
                <a:spcPct val="150000"/>
              </a:lnSpc>
              <a:buClr>
                <a:srgbClr val="669DB2"/>
              </a:buClr>
            </a:pPr>
            <a:r>
              <a:rPr lang="en-US"/>
              <a:t>5G Antennas in dark blue</a:t>
            </a:r>
          </a:p>
          <a:p>
            <a:pPr lvl="4">
              <a:lnSpc>
                <a:spcPct val="150000"/>
              </a:lnSpc>
              <a:buClr>
                <a:srgbClr val="669DB2"/>
              </a:buClr>
            </a:pPr>
            <a:r>
              <a:rPr lang="en-US"/>
              <a:t>Outside network</a:t>
            </a:r>
          </a:p>
          <a:p>
            <a:pPr lvl="4">
              <a:lnSpc>
                <a:spcPct val="150000"/>
              </a:lnSpc>
              <a:buClr>
                <a:srgbClr val="669DB2"/>
              </a:buClr>
            </a:pPr>
            <a:r>
              <a:rPr lang="en-US"/>
              <a:t>Distance: ~300m</a:t>
            </a:r>
          </a:p>
          <a:p>
            <a:pPr lvl="4">
              <a:lnSpc>
                <a:spcPct val="150000"/>
              </a:lnSpc>
              <a:buClr>
                <a:srgbClr val="669DB2"/>
              </a:buClr>
            </a:pPr>
            <a:r>
              <a:rPr lang="en-US"/>
              <a:t>Coverage in turquoise</a:t>
            </a:r>
          </a:p>
          <a:p>
            <a:pPr lvl="4">
              <a:lnSpc>
                <a:spcPct val="150000"/>
              </a:lnSpc>
              <a:buClr>
                <a:srgbClr val="669DB2"/>
              </a:buClr>
            </a:pPr>
            <a:r>
              <a:rPr lang="en-US"/>
              <a:t>Omni-antenna installation</a:t>
            </a:r>
          </a:p>
          <a:p>
            <a:pPr lvl="4">
              <a:lnSpc>
                <a:spcPct val="150000"/>
              </a:lnSpc>
              <a:buClr>
                <a:srgbClr val="669DB2"/>
              </a:buClr>
            </a:pPr>
            <a:r>
              <a:rPr lang="en-US"/>
              <a:t>Fiber cables</a:t>
            </a:r>
          </a:p>
          <a:p>
            <a:pPr lvl="5">
              <a:lnSpc>
                <a:spcPct val="150000"/>
              </a:lnSpc>
            </a:pPr>
            <a:endParaRPr lang="en-US"/>
          </a:p>
          <a:p>
            <a:pPr lvl="5">
              <a:lnSpc>
                <a:spcPct val="150000"/>
              </a:lnSpc>
            </a:pPr>
            <a:endParaRPr lang="en-US"/>
          </a:p>
          <a:p>
            <a:pPr lvl="5">
              <a:lnSpc>
                <a:spcPct val="150000"/>
              </a:lnSpc>
            </a:pPr>
            <a:endParaRPr lang="en-US"/>
          </a:p>
        </p:txBody>
      </p:sp>
      <p:sp>
        <p:nvSpPr>
          <p:cNvPr id="2" name="TextBox 1">
            <a:extLst>
              <a:ext uri="{FF2B5EF4-FFF2-40B4-BE49-F238E27FC236}">
                <a16:creationId xmlns:a16="http://schemas.microsoft.com/office/drawing/2014/main" id="{2D58E404-4FDD-C6C7-E3BB-3ECA53DA95D5}"/>
              </a:ext>
            </a:extLst>
          </p:cNvPr>
          <p:cNvSpPr txBox="1"/>
          <p:nvPr/>
        </p:nvSpPr>
        <p:spPr>
          <a:xfrm>
            <a:off x="8126854" y="5540285"/>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[7]</a:t>
            </a:r>
          </a:p>
        </p:txBody>
      </p:sp>
    </p:spTree>
    <p:extLst>
      <p:ext uri="{BB962C8B-B14F-4D97-AF65-F5344CB8AC3E}">
        <p14:creationId xmlns:p14="http://schemas.microsoft.com/office/powerpoint/2010/main" val="157674009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86165" y="1546450"/>
            <a:ext cx="7855404"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4" name="Picture 3" descr="A picture containing urban design, map, aerial photography, bird's-eye view&#10;&#10;Description automatically generated">
            <a:extLst>
              <a:ext uri="{FF2B5EF4-FFF2-40B4-BE49-F238E27FC236}">
                <a16:creationId xmlns:a16="http://schemas.microsoft.com/office/drawing/2014/main" id="{D42F837B-141F-B907-972B-C33630E0D9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7930" y="1843466"/>
            <a:ext cx="7331873" cy="3665937"/>
          </a:xfrm>
          <a:prstGeom prst="rect">
            <a:avLst/>
          </a:prstGeom>
        </p:spPr>
      </p:pic>
      <p:sp>
        <p:nvSpPr>
          <p:cNvPr id="8" name="Textplatzhalter 14">
            <a:extLst>
              <a:ext uri="{FF2B5EF4-FFF2-40B4-BE49-F238E27FC236}">
                <a16:creationId xmlns:a16="http://schemas.microsoft.com/office/drawing/2014/main" id="{1DE42C0A-0115-D3D3-A4B7-6AC7C6C56667}"/>
              </a:ext>
            </a:extLst>
          </p:cNvPr>
          <p:cNvSpPr>
            <a:spLocks noGrp="1"/>
          </p:cNvSpPr>
          <p:nvPr>
            <p:ph type="body" sz="quarter" idx="14"/>
          </p:nvPr>
        </p:nvSpPr>
        <p:spPr>
          <a:xfrm>
            <a:off x="8782051" y="1667303"/>
            <a:ext cx="2930524" cy="2741648"/>
          </a:xfrm>
        </p:spPr>
        <p:txBody>
          <a:bodyPr/>
          <a:lstStyle/>
          <a:p>
            <a:r>
              <a:rPr lang="en-US">
                <a:solidFill>
                  <a:srgbClr val="005B7F"/>
                </a:solidFill>
              </a:rPr>
              <a:t>Latency and throughput</a:t>
            </a:r>
          </a:p>
          <a:p>
            <a:pPr lvl="4">
              <a:lnSpc>
                <a:spcPct val="150000"/>
              </a:lnSpc>
              <a:buClr>
                <a:srgbClr val="669DB2"/>
              </a:buClr>
            </a:pPr>
            <a:r>
              <a:rPr lang="en-US"/>
              <a:t>Ping and iperf3 tests</a:t>
            </a:r>
          </a:p>
          <a:p>
            <a:pPr lvl="4">
              <a:lnSpc>
                <a:spcPct val="150000"/>
              </a:lnSpc>
              <a:buClr>
                <a:srgbClr val="669DB2"/>
              </a:buClr>
            </a:pPr>
            <a:r>
              <a:rPr lang="en-US"/>
              <a:t>WNC and Quectel setup</a:t>
            </a:r>
          </a:p>
          <a:p>
            <a:pPr lvl="4">
              <a:lnSpc>
                <a:spcPct val="150000"/>
              </a:lnSpc>
              <a:buClr>
                <a:srgbClr val="669DB2"/>
              </a:buClr>
            </a:pPr>
            <a:r>
              <a:rPr lang="en-US"/>
              <a:t>Two different ping tests (network controller and device)</a:t>
            </a:r>
          </a:p>
          <a:p>
            <a:pPr marL="360000" lvl="5" indent="0">
              <a:lnSpc>
                <a:spcPct val="150000"/>
              </a:lnSpc>
              <a:buNone/>
            </a:pPr>
            <a:endParaRPr lang="en-US"/>
          </a:p>
          <a:p>
            <a:pPr lvl="5">
              <a:lnSpc>
                <a:spcPct val="150000"/>
              </a:lnSpc>
            </a:pPr>
            <a:endParaRPr lang="en-US"/>
          </a:p>
          <a:p>
            <a:pPr lvl="5">
              <a:lnSpc>
                <a:spcPct val="150000"/>
              </a:lnSpc>
            </a:pPr>
            <a:endParaRPr lang="en-US"/>
          </a:p>
        </p:txBody>
      </p:sp>
    </p:spTree>
    <p:extLst>
      <p:ext uri="{BB962C8B-B14F-4D97-AF65-F5344CB8AC3E}">
        <p14:creationId xmlns:p14="http://schemas.microsoft.com/office/powerpoint/2010/main" val="15971325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86165" y="1546450"/>
            <a:ext cx="7855404"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sp>
        <p:nvSpPr>
          <p:cNvPr id="8" name="Textplatzhalter 14">
            <a:extLst>
              <a:ext uri="{FF2B5EF4-FFF2-40B4-BE49-F238E27FC236}">
                <a16:creationId xmlns:a16="http://schemas.microsoft.com/office/drawing/2014/main" id="{1DE42C0A-0115-D3D3-A4B7-6AC7C6C56667}"/>
              </a:ext>
            </a:extLst>
          </p:cNvPr>
          <p:cNvSpPr>
            <a:spLocks noGrp="1"/>
          </p:cNvSpPr>
          <p:nvPr>
            <p:ph type="body" sz="quarter" idx="14"/>
          </p:nvPr>
        </p:nvSpPr>
        <p:spPr>
          <a:xfrm>
            <a:off x="8782051" y="1667303"/>
            <a:ext cx="2930524" cy="2741648"/>
          </a:xfrm>
        </p:spPr>
        <p:txBody>
          <a:bodyPr/>
          <a:lstStyle/>
          <a:p>
            <a:r>
              <a:rPr lang="en-US" dirty="0">
                <a:solidFill>
                  <a:srgbClr val="005B7F"/>
                </a:solidFill>
              </a:rPr>
              <a:t>Latency</a:t>
            </a:r>
            <a:r>
              <a:rPr lang="de-DE" dirty="0">
                <a:solidFill>
                  <a:srgbClr val="005B7F"/>
                </a:solidFill>
              </a:rPr>
              <a:t> and </a:t>
            </a:r>
            <a:r>
              <a:rPr lang="en-US" dirty="0">
                <a:solidFill>
                  <a:srgbClr val="005B7F"/>
                </a:solidFill>
              </a:rPr>
              <a:t>throughput</a:t>
            </a:r>
          </a:p>
          <a:p>
            <a:pPr lvl="4">
              <a:lnSpc>
                <a:spcPct val="150000"/>
              </a:lnSpc>
              <a:buClr>
                <a:srgbClr val="669DB2"/>
              </a:buClr>
            </a:pPr>
            <a:r>
              <a:rPr lang="de-DE" dirty="0"/>
              <a:t>Ping and iperf3 </a:t>
            </a:r>
            <a:r>
              <a:rPr lang="de-DE" dirty="0" err="1"/>
              <a:t>tests</a:t>
            </a:r>
            <a:endParaRPr lang="de-DE" dirty="0"/>
          </a:p>
          <a:p>
            <a:pPr lvl="4">
              <a:lnSpc>
                <a:spcPct val="150000"/>
              </a:lnSpc>
              <a:buClr>
                <a:srgbClr val="669DB2"/>
              </a:buClr>
            </a:pPr>
            <a:r>
              <a:rPr lang="de-DE" dirty="0"/>
              <a:t>WNC and </a:t>
            </a:r>
            <a:r>
              <a:rPr lang="de-DE" dirty="0" err="1"/>
              <a:t>Quectel</a:t>
            </a:r>
            <a:r>
              <a:rPr lang="de-DE" dirty="0"/>
              <a:t> </a:t>
            </a:r>
            <a:r>
              <a:rPr lang="de-DE" dirty="0" err="1"/>
              <a:t>setup</a:t>
            </a:r>
            <a:endParaRPr lang="de-DE" dirty="0"/>
          </a:p>
          <a:p>
            <a:pPr lvl="4">
              <a:lnSpc>
                <a:spcPct val="150000"/>
              </a:lnSpc>
              <a:buClr>
                <a:srgbClr val="669DB2"/>
              </a:buClr>
            </a:pPr>
            <a:r>
              <a:rPr lang="de-DE" dirty="0" err="1"/>
              <a:t>Two</a:t>
            </a:r>
            <a:r>
              <a:rPr lang="de-DE" dirty="0"/>
              <a:t> different ping </a:t>
            </a:r>
            <a:r>
              <a:rPr lang="de-DE" dirty="0" err="1"/>
              <a:t>tests</a:t>
            </a:r>
            <a:r>
              <a:rPr lang="de-DE" dirty="0"/>
              <a:t> (network </a:t>
            </a:r>
            <a:r>
              <a:rPr lang="de-DE" dirty="0" err="1"/>
              <a:t>controller</a:t>
            </a:r>
            <a:r>
              <a:rPr lang="de-DE" dirty="0"/>
              <a:t> and </a:t>
            </a:r>
            <a:r>
              <a:rPr lang="de-DE" dirty="0" err="1"/>
              <a:t>device</a:t>
            </a:r>
            <a:r>
              <a:rPr lang="de-DE" dirty="0"/>
              <a:t>)</a:t>
            </a:r>
          </a:p>
          <a:p>
            <a:pPr marL="360000" lvl="5" indent="0">
              <a:lnSpc>
                <a:spcPct val="150000"/>
              </a:lnSpc>
              <a:buNone/>
            </a:pPr>
            <a:endParaRPr lang="de-DE" dirty="0"/>
          </a:p>
          <a:p>
            <a:pPr lvl="5">
              <a:lnSpc>
                <a:spcPct val="150000"/>
              </a:lnSpc>
            </a:pPr>
            <a:endParaRPr lang="de-DE" dirty="0"/>
          </a:p>
          <a:p>
            <a:pPr lvl="5">
              <a:lnSpc>
                <a:spcPct val="150000"/>
              </a:lnSpc>
            </a:pPr>
            <a:endParaRPr lang="de-DE" dirty="0"/>
          </a:p>
        </p:txBody>
      </p:sp>
      <p:pic>
        <p:nvPicPr>
          <p:cNvPr id="11" name="Picture 10">
            <a:extLst>
              <a:ext uri="{FF2B5EF4-FFF2-40B4-BE49-F238E27FC236}">
                <a16:creationId xmlns:a16="http://schemas.microsoft.com/office/drawing/2014/main" id="{6853271D-D028-B841-1586-3B06FEB54B03}"/>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898" y="2675947"/>
            <a:ext cx="7191819" cy="2000975"/>
          </a:xfrm>
          <a:prstGeom prst="rect">
            <a:avLst/>
          </a:prstGeom>
        </p:spPr>
      </p:pic>
    </p:spTree>
    <p:extLst>
      <p:ext uri="{BB962C8B-B14F-4D97-AF65-F5344CB8AC3E}">
        <p14:creationId xmlns:p14="http://schemas.microsoft.com/office/powerpoint/2010/main" val="19314162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18764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4" name="Picture 3">
            <a:extLst>
              <a:ext uri="{FF2B5EF4-FFF2-40B4-BE49-F238E27FC236}">
                <a16:creationId xmlns:a16="http://schemas.microsoft.com/office/drawing/2014/main" id="{9586001F-8DD6-57C6-C59B-C6376557B460}"/>
              </a:ext>
            </a:extLst>
          </p:cNvPr>
          <p:cNvPicPr>
            <a:picLocks noChangeAspect="1"/>
          </p:cNvPicPr>
          <p:nvPr/>
        </p:nvPicPr>
        <p:blipFill>
          <a:blip r:embed="rId7"/>
          <a:stretch>
            <a:fillRect/>
          </a:stretch>
        </p:blipFill>
        <p:spPr>
          <a:xfrm>
            <a:off x="2188979" y="1807837"/>
            <a:ext cx="7814042" cy="3746721"/>
          </a:xfrm>
          <a:prstGeom prst="rect">
            <a:avLst/>
          </a:prstGeom>
        </p:spPr>
      </p:pic>
    </p:spTree>
    <p:extLst>
      <p:ext uri="{BB962C8B-B14F-4D97-AF65-F5344CB8AC3E}">
        <p14:creationId xmlns:p14="http://schemas.microsoft.com/office/powerpoint/2010/main" val="47213591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sp>
        <p:nvSpPr>
          <p:cNvPr id="30" name="Datumsplatzhalter 2">
            <a:extLst>
              <a:ext uri="{FF2B5EF4-FFF2-40B4-BE49-F238E27FC236}">
                <a16:creationId xmlns:a16="http://schemas.microsoft.com/office/drawing/2014/main" id="{D6A2BFA2-68B1-892C-4DB4-777C0768A517}"/>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31" name="Picture 4" descr="UFBA no Colégio da Polícia Militar – Dendezeiros, Bahia | Kids Save Lives  Brasil">
            <a:extLst>
              <a:ext uri="{FF2B5EF4-FFF2-40B4-BE49-F238E27FC236}">
                <a16:creationId xmlns:a16="http://schemas.microsoft.com/office/drawing/2014/main" id="{F086A0FC-3C8B-AAC4-9667-8FCEBAB51B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LOGO UFBA | Brands of the World™ | Download vector logos and logotypes">
            <a:extLst>
              <a:ext uri="{FF2B5EF4-FFF2-40B4-BE49-F238E27FC236}">
                <a16:creationId xmlns:a16="http://schemas.microsoft.com/office/drawing/2014/main" id="{A6FB0D02-A0EA-E96F-C50D-0A2A50B26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33" name="Fußzeilenplatzhalter 3">
            <a:extLst>
              <a:ext uri="{FF2B5EF4-FFF2-40B4-BE49-F238E27FC236}">
                <a16:creationId xmlns:a16="http://schemas.microsoft.com/office/drawing/2014/main" id="{86F2DF28-AC61-87F1-5756-1D52D82366AE}"/>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Tree>
    <p:extLst>
      <p:ext uri="{BB962C8B-B14F-4D97-AF65-F5344CB8AC3E}">
        <p14:creationId xmlns:p14="http://schemas.microsoft.com/office/powerpoint/2010/main" val="3251446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18764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3" name="Picture 2">
            <a:extLst>
              <a:ext uri="{FF2B5EF4-FFF2-40B4-BE49-F238E27FC236}">
                <a16:creationId xmlns:a16="http://schemas.microsoft.com/office/drawing/2014/main" id="{4F52B88A-0BE1-B1C6-ABBE-35E59402A10D}"/>
              </a:ext>
            </a:extLst>
          </p:cNvPr>
          <p:cNvPicPr>
            <a:picLocks noChangeAspect="1"/>
          </p:cNvPicPr>
          <p:nvPr/>
        </p:nvPicPr>
        <p:blipFill>
          <a:blip r:embed="rId7"/>
          <a:stretch>
            <a:fillRect/>
          </a:stretch>
        </p:blipFill>
        <p:spPr>
          <a:xfrm>
            <a:off x="2189648" y="1794979"/>
            <a:ext cx="7812703" cy="3762912"/>
          </a:xfrm>
          <a:prstGeom prst="rect">
            <a:avLst/>
          </a:prstGeom>
        </p:spPr>
      </p:pic>
    </p:spTree>
    <p:extLst>
      <p:ext uri="{BB962C8B-B14F-4D97-AF65-F5344CB8AC3E}">
        <p14:creationId xmlns:p14="http://schemas.microsoft.com/office/powerpoint/2010/main" val="8827673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18764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4" name="Picture 3">
            <a:extLst>
              <a:ext uri="{FF2B5EF4-FFF2-40B4-BE49-F238E27FC236}">
                <a16:creationId xmlns:a16="http://schemas.microsoft.com/office/drawing/2014/main" id="{D4466C0C-826B-F357-B11F-179EBC5D9DD4}"/>
              </a:ext>
            </a:extLst>
          </p:cNvPr>
          <p:cNvPicPr>
            <a:picLocks noChangeAspect="1"/>
          </p:cNvPicPr>
          <p:nvPr/>
        </p:nvPicPr>
        <p:blipFill>
          <a:blip r:embed="rId7"/>
          <a:stretch>
            <a:fillRect/>
          </a:stretch>
        </p:blipFill>
        <p:spPr>
          <a:xfrm>
            <a:off x="2157360" y="1794979"/>
            <a:ext cx="7877279" cy="3762912"/>
          </a:xfrm>
          <a:prstGeom prst="rect">
            <a:avLst/>
          </a:prstGeom>
        </p:spPr>
      </p:pic>
    </p:spTree>
    <p:extLst>
      <p:ext uri="{BB962C8B-B14F-4D97-AF65-F5344CB8AC3E}">
        <p14:creationId xmlns:p14="http://schemas.microsoft.com/office/powerpoint/2010/main" val="32670455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86165" y="1546450"/>
            <a:ext cx="7855404"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3" name="Picture 2">
            <a:extLst>
              <a:ext uri="{FF2B5EF4-FFF2-40B4-BE49-F238E27FC236}">
                <a16:creationId xmlns:a16="http://schemas.microsoft.com/office/drawing/2014/main" id="{5291BE5C-8F18-CE2E-1A76-EB1EB26369F1}"/>
              </a:ext>
            </a:extLst>
          </p:cNvPr>
          <p:cNvPicPr>
            <a:picLocks noChangeAspect="1"/>
          </p:cNvPicPr>
          <p:nvPr/>
        </p:nvPicPr>
        <p:blipFill>
          <a:blip r:embed="rId7"/>
          <a:stretch>
            <a:fillRect/>
          </a:stretch>
        </p:blipFill>
        <p:spPr>
          <a:xfrm>
            <a:off x="747930" y="1794001"/>
            <a:ext cx="7331873" cy="3764867"/>
          </a:xfrm>
          <a:prstGeom prst="rect">
            <a:avLst/>
          </a:prstGeom>
        </p:spPr>
      </p:pic>
      <p:sp>
        <p:nvSpPr>
          <p:cNvPr id="8" name="Textplatzhalter 14">
            <a:extLst>
              <a:ext uri="{FF2B5EF4-FFF2-40B4-BE49-F238E27FC236}">
                <a16:creationId xmlns:a16="http://schemas.microsoft.com/office/drawing/2014/main" id="{1DE42C0A-0115-D3D3-A4B7-6AC7C6C56667}"/>
              </a:ext>
            </a:extLst>
          </p:cNvPr>
          <p:cNvSpPr>
            <a:spLocks noGrp="1"/>
          </p:cNvSpPr>
          <p:nvPr>
            <p:ph type="body" sz="quarter" idx="14"/>
          </p:nvPr>
        </p:nvSpPr>
        <p:spPr>
          <a:xfrm>
            <a:off x="8782051" y="1667303"/>
            <a:ext cx="2930524" cy="3387979"/>
          </a:xfrm>
        </p:spPr>
        <p:txBody>
          <a:bodyPr/>
          <a:lstStyle/>
          <a:p>
            <a:r>
              <a:rPr lang="en-US">
                <a:solidFill>
                  <a:srgbClr val="005B7F"/>
                </a:solidFill>
              </a:rPr>
              <a:t>Rohde &amp; Schwartz test</a:t>
            </a:r>
          </a:p>
          <a:p>
            <a:pPr lvl="4">
              <a:lnSpc>
                <a:spcPct val="150000"/>
              </a:lnSpc>
              <a:buClr>
                <a:srgbClr val="669DB2"/>
              </a:buClr>
            </a:pPr>
            <a:r>
              <a:rPr lang="en-US"/>
              <a:t>Walkink test</a:t>
            </a:r>
          </a:p>
          <a:p>
            <a:pPr lvl="4">
              <a:lnSpc>
                <a:spcPct val="150000"/>
              </a:lnSpc>
              <a:buClr>
                <a:srgbClr val="669DB2"/>
              </a:buClr>
            </a:pPr>
            <a:r>
              <a:rPr lang="en-US"/>
              <a:t>Around 10 minutes</a:t>
            </a:r>
          </a:p>
          <a:p>
            <a:pPr lvl="4">
              <a:lnSpc>
                <a:spcPct val="150000"/>
              </a:lnSpc>
              <a:buClr>
                <a:srgbClr val="669DB2"/>
              </a:buClr>
            </a:pPr>
            <a:r>
              <a:rPr lang="en-US"/>
              <a:t>Signal quality results</a:t>
            </a:r>
          </a:p>
          <a:p>
            <a:pPr lvl="4">
              <a:lnSpc>
                <a:spcPct val="150000"/>
              </a:lnSpc>
              <a:buClr>
                <a:srgbClr val="669DB2"/>
              </a:buClr>
            </a:pPr>
            <a:r>
              <a:rPr lang="en-US"/>
              <a:t>Poor network connection</a:t>
            </a:r>
          </a:p>
          <a:p>
            <a:pPr lvl="4">
              <a:lnSpc>
                <a:spcPct val="150000"/>
              </a:lnSpc>
              <a:buClr>
                <a:srgbClr val="669DB2"/>
              </a:buClr>
            </a:pPr>
            <a:r>
              <a:rPr lang="en-US"/>
              <a:t>Influence of containers, metals and machinery</a:t>
            </a:r>
          </a:p>
          <a:p>
            <a:pPr lvl="5">
              <a:lnSpc>
                <a:spcPct val="150000"/>
              </a:lnSpc>
            </a:pPr>
            <a:endParaRPr lang="en-US"/>
          </a:p>
          <a:p>
            <a:pPr lvl="5">
              <a:lnSpc>
                <a:spcPct val="150000"/>
              </a:lnSpc>
            </a:pPr>
            <a:endParaRPr lang="en-US"/>
          </a:p>
          <a:p>
            <a:pPr lvl="5">
              <a:lnSpc>
                <a:spcPct val="150000"/>
              </a:lnSpc>
            </a:pPr>
            <a:endParaRPr lang="en-US"/>
          </a:p>
        </p:txBody>
      </p:sp>
    </p:spTree>
    <p:extLst>
      <p:ext uri="{BB962C8B-B14F-4D97-AF65-F5344CB8AC3E}">
        <p14:creationId xmlns:p14="http://schemas.microsoft.com/office/powerpoint/2010/main" val="8598498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pic>
        <p:nvPicPr>
          <p:cNvPr id="21" name="Picture 4" descr="UFBA no Colégio da Polícia Militar – Dendezeiros, Bahia | Kids Save Lives  Brasil">
            <a:extLst>
              <a:ext uri="{FF2B5EF4-FFF2-40B4-BE49-F238E27FC236}">
                <a16:creationId xmlns:a16="http://schemas.microsoft.com/office/drawing/2014/main" id="{308BB22B-6675-BBDE-5F43-BF0F2059E4B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LOGO UFBA | Brands of the World™ | Download vector logos and logotypes">
            <a:extLst>
              <a:ext uri="{FF2B5EF4-FFF2-40B4-BE49-F238E27FC236}">
                <a16:creationId xmlns:a16="http://schemas.microsoft.com/office/drawing/2014/main" id="{8C598567-E091-D00E-A553-7E2258ABF9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8A874EA5-1CFA-E585-8D23-27226642B7C5}"/>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7687BE42-E0C9-1C29-9E8E-182DA40BF4B9}"/>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2369975" y="1469059"/>
            <a:ext cx="7287208" cy="4427887"/>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10" name="Picture 9">
            <a:extLst>
              <a:ext uri="{FF2B5EF4-FFF2-40B4-BE49-F238E27FC236}">
                <a16:creationId xmlns:a16="http://schemas.microsoft.com/office/drawing/2014/main" id="{8EA51B23-9B98-734D-7660-92B01055608C}"/>
              </a:ext>
            </a:extLst>
          </p:cNvPr>
          <p:cNvPicPr>
            <a:picLocks noChangeAspect="1"/>
          </p:cNvPicPr>
          <p:nvPr/>
        </p:nvPicPr>
        <p:blipFill>
          <a:blip r:embed="rId7"/>
          <a:stretch>
            <a:fillRect/>
          </a:stretch>
        </p:blipFill>
        <p:spPr>
          <a:xfrm>
            <a:off x="2646335" y="1698027"/>
            <a:ext cx="6734488" cy="3969950"/>
          </a:xfrm>
          <a:prstGeom prst="rect">
            <a:avLst/>
          </a:prstGeom>
        </p:spPr>
      </p:pic>
    </p:spTree>
    <p:extLst>
      <p:ext uri="{BB962C8B-B14F-4D97-AF65-F5344CB8AC3E}">
        <p14:creationId xmlns:p14="http://schemas.microsoft.com/office/powerpoint/2010/main" val="30744661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230182357"/>
              </p:ext>
            </p:extLst>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Introduction</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Objectives</a:t>
                      </a:r>
                      <a:endParaRPr lang="en-US" sz="1400"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en-US" sz="1600" b="0" kern="1200" noProof="0">
                          <a:solidFill>
                            <a:schemeClr val="tx1"/>
                          </a:solidFill>
                          <a:latin typeface="+mj-lt"/>
                          <a:ea typeface="+mn-ea"/>
                          <a:cs typeface="+mn-cs"/>
                        </a:rPr>
                        <a:t>Contextualization</a:t>
                      </a:r>
                      <a:endParaRPr kumimoji="0" lang="en-US" sz="1400" b="0" i="0" u="none" strike="noStrike" kern="1200" cap="none" spc="0" normalizeH="0" baseline="0" noProof="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en-US" sz="1600" b="0" kern="1200" noProof="0">
                          <a:solidFill>
                            <a:schemeClr val="tx1"/>
                          </a:solidFill>
                          <a:latin typeface="+mj-lt"/>
                          <a:ea typeface="+mn-ea"/>
                          <a:cs typeface="+mn-cs"/>
                        </a:rPr>
                        <a:t>Measurements</a:t>
                      </a:r>
                      <a:endParaRPr kumimoji="0" lang="en-US" sz="1600" b="0" i="0" u="none" strike="noStrike" kern="1200" cap="none" spc="0" normalizeH="0" baseline="0" noProof="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en-US" sz="200" b="0" i="0" u="none" strike="noStrike" kern="1200" cap="none" spc="0" normalizeH="0" baseline="0" noProof="0">
                          <a:ln>
                            <a:noFill/>
                          </a:ln>
                          <a:solidFill>
                            <a:schemeClr val="tx1"/>
                          </a:solidFill>
                          <a:effectLst/>
                          <a:uLnTx/>
                          <a:uFillTx/>
                          <a:latin typeface="+mj-lt"/>
                          <a:ea typeface="+mn-ea"/>
                          <a:cs typeface="+mn-cs"/>
                        </a:rPr>
                        <a:t> </a:t>
                      </a:r>
                      <a:endParaRPr kumimoji="0" lang="en-US" sz="100" b="0" i="0" u="none" strike="noStrike" kern="1200" cap="none" spc="0" normalizeH="0" baseline="0" noProof="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0" kern="1200" noProof="0" dirty="0">
                          <a:solidFill>
                            <a:schemeClr val="tx1"/>
                          </a:solidFill>
                          <a:latin typeface="+mj-lt"/>
                          <a:ea typeface="+mn-ea"/>
                          <a:cs typeface="+mn-cs"/>
                        </a:rPr>
                        <a:t>Conclusion</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sp>
        <p:nvSpPr>
          <p:cNvPr id="30" name="Datumsplatzhalter 2">
            <a:extLst>
              <a:ext uri="{FF2B5EF4-FFF2-40B4-BE49-F238E27FC236}">
                <a16:creationId xmlns:a16="http://schemas.microsoft.com/office/drawing/2014/main" id="{D6A2BFA2-68B1-892C-4DB4-777C0768A517}"/>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31" name="Picture 4" descr="UFBA no Colégio da Polícia Militar – Dendezeiros, Bahia | Kids Save Lives  Brasil">
            <a:extLst>
              <a:ext uri="{FF2B5EF4-FFF2-40B4-BE49-F238E27FC236}">
                <a16:creationId xmlns:a16="http://schemas.microsoft.com/office/drawing/2014/main" id="{F086A0FC-3C8B-AAC4-9667-8FCEBAB51B1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LOGO UFBA | Brands of the World™ | Download vector logos and logotypes">
            <a:extLst>
              <a:ext uri="{FF2B5EF4-FFF2-40B4-BE49-F238E27FC236}">
                <a16:creationId xmlns:a16="http://schemas.microsoft.com/office/drawing/2014/main" id="{A6FB0D02-A0EA-E96F-C50D-0A2A50B26C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33" name="Fußzeilenplatzhalter 3">
            <a:extLst>
              <a:ext uri="{FF2B5EF4-FFF2-40B4-BE49-F238E27FC236}">
                <a16:creationId xmlns:a16="http://schemas.microsoft.com/office/drawing/2014/main" id="{86F2DF28-AC61-87F1-5756-1D52D82366AE}"/>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Tree>
    <p:extLst>
      <p:ext uri="{BB962C8B-B14F-4D97-AF65-F5344CB8AC3E}">
        <p14:creationId xmlns:p14="http://schemas.microsoft.com/office/powerpoint/2010/main" val="2826491240"/>
      </p:ext>
    </p:extLst>
  </p:cSld>
  <p:clrMapOvr>
    <a:masterClrMapping/>
  </p:clrMapOvr>
  <p:transition>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F6344B7-B04A-4214-BF2C-E5457B1441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9F6344B7-B04A-4214-BF2C-E5457B1441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C240843-948F-43BA-BB78-2CFF2F3170F5}"/>
              </a:ext>
            </a:extLst>
          </p:cNvPr>
          <p:cNvSpPr>
            <a:spLocks noGrp="1"/>
          </p:cNvSpPr>
          <p:nvPr>
            <p:ph type="title"/>
          </p:nvPr>
        </p:nvSpPr>
        <p:spPr bwMode="gray">
          <a:xfrm>
            <a:off x="479425" y="395288"/>
            <a:ext cx="11233150" cy="382733"/>
          </a:xfrm>
        </p:spPr>
        <p:txBody>
          <a:bodyPr vert="horz"/>
          <a:lstStyle/>
          <a:p>
            <a:r>
              <a:rPr lang="de-DE" dirty="0" err="1"/>
              <a:t>Conclusion</a:t>
            </a:r>
            <a:endParaRPr lang="de-DE" dirty="0"/>
          </a:p>
        </p:txBody>
      </p:sp>
      <p:sp>
        <p:nvSpPr>
          <p:cNvPr id="8" name="Textplatzhalter 7">
            <a:extLst>
              <a:ext uri="{FF2B5EF4-FFF2-40B4-BE49-F238E27FC236}">
                <a16:creationId xmlns:a16="http://schemas.microsoft.com/office/drawing/2014/main" id="{81737AF2-B338-4186-99A5-84F6332161E9}"/>
              </a:ext>
            </a:extLst>
          </p:cNvPr>
          <p:cNvSpPr>
            <a:spLocks noGrp="1"/>
          </p:cNvSpPr>
          <p:nvPr>
            <p:ph type="body" sz="quarter" idx="13"/>
          </p:nvPr>
        </p:nvSpPr>
        <p:spPr>
          <a:xfrm>
            <a:off x="479425" y="778321"/>
            <a:ext cx="11233150" cy="319318"/>
          </a:xfrm>
        </p:spPr>
        <p:txBody>
          <a:bodyPr/>
          <a:lstStyle/>
          <a:p>
            <a:r>
              <a:rPr lang="de-DE" dirty="0">
                <a:solidFill>
                  <a:srgbClr val="669DB2"/>
                </a:solidFill>
              </a:rPr>
              <a:t>Outcomes and </a:t>
            </a:r>
            <a:r>
              <a:rPr lang="de-DE" dirty="0" err="1">
                <a:solidFill>
                  <a:srgbClr val="669DB2"/>
                </a:solidFill>
              </a:rPr>
              <a:t>future</a:t>
            </a:r>
            <a:r>
              <a:rPr lang="de-DE" dirty="0">
                <a:solidFill>
                  <a:srgbClr val="669DB2"/>
                </a:solidFill>
              </a:rPr>
              <a:t> </a:t>
            </a:r>
            <a:r>
              <a:rPr lang="de-DE" dirty="0" err="1">
                <a:solidFill>
                  <a:srgbClr val="669DB2"/>
                </a:solidFill>
              </a:rPr>
              <a:t>work</a:t>
            </a:r>
            <a:endParaRPr lang="en-US" dirty="0">
              <a:solidFill>
                <a:srgbClr val="669DB2"/>
              </a:solidFill>
            </a:endParaRPr>
          </a:p>
        </p:txBody>
      </p:sp>
      <p:grpSp>
        <p:nvGrpSpPr>
          <p:cNvPr id="24" name="Group 23">
            <a:extLst>
              <a:ext uri="{FF2B5EF4-FFF2-40B4-BE49-F238E27FC236}">
                <a16:creationId xmlns:a16="http://schemas.microsoft.com/office/drawing/2014/main" id="{6F19B62B-478B-0FF7-7974-2B299D479254}"/>
              </a:ext>
            </a:extLst>
          </p:cNvPr>
          <p:cNvGrpSpPr/>
          <p:nvPr/>
        </p:nvGrpSpPr>
        <p:grpSpPr>
          <a:xfrm>
            <a:off x="563317" y="1614195"/>
            <a:ext cx="7899551" cy="778128"/>
            <a:chOff x="563317" y="1614195"/>
            <a:chExt cx="7899551" cy="778128"/>
          </a:xfrm>
        </p:grpSpPr>
        <p:sp>
          <p:nvSpPr>
            <p:cNvPr id="16" name="Rechteck 15">
              <a:extLst>
                <a:ext uri="{FF2B5EF4-FFF2-40B4-BE49-F238E27FC236}">
                  <a16:creationId xmlns:a16="http://schemas.microsoft.com/office/drawing/2014/main" id="{3F02AE69-12F0-4AF7-A789-99ACC1F59EDA}"/>
                </a:ext>
              </a:extLst>
            </p:cNvPr>
            <p:cNvSpPr>
              <a:spLocks/>
            </p:cNvSpPr>
            <p:nvPr/>
          </p:nvSpPr>
          <p:spPr bwMode="gray">
            <a:xfrm>
              <a:off x="909149" y="1614195"/>
              <a:ext cx="7553719" cy="778127"/>
            </a:xfrm>
            <a:prstGeom prst="rect">
              <a:avLst/>
            </a:prstGeom>
            <a:solidFill>
              <a:srgbClr val="E5EEF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540000" tIns="72000" rIns="72000" bIns="72000" rtlCol="0" anchor="ctr"/>
            <a:lstStyle/>
            <a:p>
              <a:pPr>
                <a:lnSpc>
                  <a:spcPct val="110000"/>
                </a:lnSpc>
              </a:pPr>
              <a:r>
                <a:rPr lang="en-US" sz="1400" dirty="0"/>
                <a:t>As predicted, the results did not meet the expectations due to the installation of the 5G system, especially concerning latency.</a:t>
              </a:r>
              <a:endParaRPr lang="de-DE" sz="1400" dirty="0"/>
            </a:p>
          </p:txBody>
        </p:sp>
        <p:sp>
          <p:nvSpPr>
            <p:cNvPr id="20" name="Gleichschenkliges Dreieck 19">
              <a:extLst>
                <a:ext uri="{FF2B5EF4-FFF2-40B4-BE49-F238E27FC236}">
                  <a16:creationId xmlns:a16="http://schemas.microsoft.com/office/drawing/2014/main" id="{22401DC5-C6D9-4924-8B1A-ECE966164C49}"/>
                </a:ext>
              </a:extLst>
            </p:cNvPr>
            <p:cNvSpPr>
              <a:spLocks/>
            </p:cNvSpPr>
            <p:nvPr/>
          </p:nvSpPr>
          <p:spPr bwMode="gray">
            <a:xfrm rot="5400000">
              <a:off x="501977" y="1675538"/>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vert270" rtlCol="0" anchor="ctr"/>
            <a:lstStyle/>
            <a:p>
              <a:pPr algn="ctr"/>
              <a:r>
                <a:rPr lang="de-DE" dirty="0">
                  <a:solidFill>
                    <a:schemeClr val="bg1"/>
                  </a:solidFill>
                  <a:latin typeface="+mj-lt"/>
                </a:rPr>
                <a:t>1</a:t>
              </a:r>
            </a:p>
          </p:txBody>
        </p:sp>
      </p:grpSp>
      <p:grpSp>
        <p:nvGrpSpPr>
          <p:cNvPr id="25" name="Group 24">
            <a:extLst>
              <a:ext uri="{FF2B5EF4-FFF2-40B4-BE49-F238E27FC236}">
                <a16:creationId xmlns:a16="http://schemas.microsoft.com/office/drawing/2014/main" id="{97831B97-E609-64F5-A866-23625FB11F67}"/>
              </a:ext>
            </a:extLst>
          </p:cNvPr>
          <p:cNvGrpSpPr/>
          <p:nvPr/>
        </p:nvGrpSpPr>
        <p:grpSpPr>
          <a:xfrm>
            <a:off x="1608864" y="2740329"/>
            <a:ext cx="7899550" cy="778128"/>
            <a:chOff x="1608864" y="2740329"/>
            <a:chExt cx="7899550" cy="778128"/>
          </a:xfrm>
        </p:grpSpPr>
        <p:sp>
          <p:nvSpPr>
            <p:cNvPr id="17" name="Rechteck 16">
              <a:extLst>
                <a:ext uri="{FF2B5EF4-FFF2-40B4-BE49-F238E27FC236}">
                  <a16:creationId xmlns:a16="http://schemas.microsoft.com/office/drawing/2014/main" id="{8E616D0F-8737-4E03-8542-E6A68FD7CB00}"/>
                </a:ext>
              </a:extLst>
            </p:cNvPr>
            <p:cNvSpPr>
              <a:spLocks/>
            </p:cNvSpPr>
            <p:nvPr/>
          </p:nvSpPr>
          <p:spPr bwMode="gray">
            <a:xfrm>
              <a:off x="1954695" y="2740329"/>
              <a:ext cx="7553719" cy="778127"/>
            </a:xfrm>
            <a:prstGeom prst="rect">
              <a:avLst/>
            </a:prstGeom>
            <a:solidFill>
              <a:srgbClr val="E5EEF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540000" tIns="72000" rIns="7200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400" dirty="0"/>
                <a:t>In further testing, results should improve as a consequence of the new setup in both scenarios.</a:t>
              </a:r>
            </a:p>
          </p:txBody>
        </p:sp>
        <p:sp>
          <p:nvSpPr>
            <p:cNvPr id="21" name="Gleichschenkliges Dreieck 20">
              <a:extLst>
                <a:ext uri="{FF2B5EF4-FFF2-40B4-BE49-F238E27FC236}">
                  <a16:creationId xmlns:a16="http://schemas.microsoft.com/office/drawing/2014/main" id="{54103742-23AA-4FEF-BCC9-A460D57DF6A3}"/>
                </a:ext>
              </a:extLst>
            </p:cNvPr>
            <p:cNvSpPr>
              <a:spLocks/>
            </p:cNvSpPr>
            <p:nvPr/>
          </p:nvSpPr>
          <p:spPr bwMode="gray">
            <a:xfrm rot="5400000">
              <a:off x="1547524" y="2801672"/>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vert270" rtlCol="0" anchor="ctr"/>
            <a:lstStyle/>
            <a:p>
              <a:pPr algn="ctr"/>
              <a:r>
                <a:rPr lang="de-DE" dirty="0">
                  <a:solidFill>
                    <a:schemeClr val="bg1"/>
                  </a:solidFill>
                  <a:latin typeface="+mj-lt"/>
                </a:rPr>
                <a:t>2</a:t>
              </a:r>
            </a:p>
          </p:txBody>
        </p:sp>
      </p:grpSp>
      <p:grpSp>
        <p:nvGrpSpPr>
          <p:cNvPr id="26" name="Group 25">
            <a:extLst>
              <a:ext uri="{FF2B5EF4-FFF2-40B4-BE49-F238E27FC236}">
                <a16:creationId xmlns:a16="http://schemas.microsoft.com/office/drawing/2014/main" id="{85E4F67D-766C-5B25-DE02-8A633CFA5DBA}"/>
              </a:ext>
            </a:extLst>
          </p:cNvPr>
          <p:cNvGrpSpPr/>
          <p:nvPr/>
        </p:nvGrpSpPr>
        <p:grpSpPr>
          <a:xfrm>
            <a:off x="2654492" y="3866463"/>
            <a:ext cx="7899551" cy="778128"/>
            <a:chOff x="2654492" y="3866463"/>
            <a:chExt cx="7899551" cy="778128"/>
          </a:xfrm>
        </p:grpSpPr>
        <p:sp>
          <p:nvSpPr>
            <p:cNvPr id="18" name="Rechteck 17">
              <a:extLst>
                <a:ext uri="{FF2B5EF4-FFF2-40B4-BE49-F238E27FC236}">
                  <a16:creationId xmlns:a16="http://schemas.microsoft.com/office/drawing/2014/main" id="{2D38C6E7-4F92-4015-9A63-FCF29E2E39E3}"/>
                </a:ext>
              </a:extLst>
            </p:cNvPr>
            <p:cNvSpPr>
              <a:spLocks/>
            </p:cNvSpPr>
            <p:nvPr/>
          </p:nvSpPr>
          <p:spPr bwMode="gray">
            <a:xfrm>
              <a:off x="3000324" y="3866463"/>
              <a:ext cx="7553719" cy="778127"/>
            </a:xfrm>
            <a:prstGeom prst="rect">
              <a:avLst/>
            </a:prstGeom>
            <a:solidFill>
              <a:srgbClr val="E5EEF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540000" tIns="72000" rIns="7200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400" dirty="0"/>
                <a:t>It was possible to analyze the influence of several parameters, such as metal machinery, structures, and the geometry of the walls.</a:t>
              </a:r>
            </a:p>
          </p:txBody>
        </p:sp>
        <p:sp>
          <p:nvSpPr>
            <p:cNvPr id="22" name="Gleichschenkliges Dreieck 21">
              <a:extLst>
                <a:ext uri="{FF2B5EF4-FFF2-40B4-BE49-F238E27FC236}">
                  <a16:creationId xmlns:a16="http://schemas.microsoft.com/office/drawing/2014/main" id="{A3FE1FF2-19C7-46DE-8A75-FB38CF0226F1}"/>
                </a:ext>
              </a:extLst>
            </p:cNvPr>
            <p:cNvSpPr>
              <a:spLocks/>
            </p:cNvSpPr>
            <p:nvPr/>
          </p:nvSpPr>
          <p:spPr bwMode="gray">
            <a:xfrm rot="5400000">
              <a:off x="2593152" y="3927806"/>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vert270" rtlCol="0" anchor="ctr"/>
            <a:lstStyle/>
            <a:p>
              <a:pPr algn="ctr"/>
              <a:r>
                <a:rPr lang="de-DE" dirty="0">
                  <a:solidFill>
                    <a:schemeClr val="bg1"/>
                  </a:solidFill>
                  <a:latin typeface="+mj-lt"/>
                </a:rPr>
                <a:t>3</a:t>
              </a:r>
            </a:p>
          </p:txBody>
        </p:sp>
      </p:grpSp>
      <p:grpSp>
        <p:nvGrpSpPr>
          <p:cNvPr id="27" name="Group 26">
            <a:extLst>
              <a:ext uri="{FF2B5EF4-FFF2-40B4-BE49-F238E27FC236}">
                <a16:creationId xmlns:a16="http://schemas.microsoft.com/office/drawing/2014/main" id="{5F7ACC7E-33A4-07BF-07D7-8549436859EC}"/>
              </a:ext>
            </a:extLst>
          </p:cNvPr>
          <p:cNvGrpSpPr/>
          <p:nvPr/>
        </p:nvGrpSpPr>
        <p:grpSpPr>
          <a:xfrm>
            <a:off x="3718772" y="4992597"/>
            <a:ext cx="7899550" cy="778128"/>
            <a:chOff x="3718772" y="4992597"/>
            <a:chExt cx="7899550" cy="778128"/>
          </a:xfrm>
        </p:grpSpPr>
        <p:sp>
          <p:nvSpPr>
            <p:cNvPr id="19" name="Rechteck 18">
              <a:extLst>
                <a:ext uri="{FF2B5EF4-FFF2-40B4-BE49-F238E27FC236}">
                  <a16:creationId xmlns:a16="http://schemas.microsoft.com/office/drawing/2014/main" id="{B058B048-9FD2-4BF7-9965-AC83109E8A38}"/>
                </a:ext>
              </a:extLst>
            </p:cNvPr>
            <p:cNvSpPr>
              <a:spLocks/>
            </p:cNvSpPr>
            <p:nvPr/>
          </p:nvSpPr>
          <p:spPr bwMode="gray">
            <a:xfrm>
              <a:off x="4064603" y="4992597"/>
              <a:ext cx="7553719" cy="778127"/>
            </a:xfrm>
            <a:prstGeom prst="rect">
              <a:avLst/>
            </a:prstGeom>
            <a:solidFill>
              <a:srgbClr val="E5EEF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540000" tIns="72000" rIns="7200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400" dirty="0"/>
                <a:t>It would be interesting to conduct measurements at each stage of the installation process for a better understanding of the impact of each component. </a:t>
              </a:r>
            </a:p>
          </p:txBody>
        </p:sp>
        <p:sp>
          <p:nvSpPr>
            <p:cNvPr id="23" name="Gleichschenkliges Dreieck 22">
              <a:extLst>
                <a:ext uri="{FF2B5EF4-FFF2-40B4-BE49-F238E27FC236}">
                  <a16:creationId xmlns:a16="http://schemas.microsoft.com/office/drawing/2014/main" id="{6D4DEF1A-7C8E-4CBA-A648-DE42E73D8F52}"/>
                </a:ext>
              </a:extLst>
            </p:cNvPr>
            <p:cNvSpPr>
              <a:spLocks/>
            </p:cNvSpPr>
            <p:nvPr/>
          </p:nvSpPr>
          <p:spPr bwMode="gray">
            <a:xfrm rot="5400000">
              <a:off x="3657432" y="5053940"/>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vert270" rtlCol="0" anchor="ctr"/>
            <a:lstStyle/>
            <a:p>
              <a:pPr algn="ctr"/>
              <a:r>
                <a:rPr lang="de-DE" dirty="0">
                  <a:solidFill>
                    <a:schemeClr val="bg1"/>
                  </a:solidFill>
                  <a:latin typeface="+mj-lt"/>
                </a:rPr>
                <a:t>4</a:t>
              </a:r>
            </a:p>
          </p:txBody>
        </p:sp>
      </p:grpSp>
      <p:sp>
        <p:nvSpPr>
          <p:cNvPr id="4" name="Datumsplatzhalter 2">
            <a:extLst>
              <a:ext uri="{FF2B5EF4-FFF2-40B4-BE49-F238E27FC236}">
                <a16:creationId xmlns:a16="http://schemas.microsoft.com/office/drawing/2014/main" id="{783105E5-1E58-80C7-C0C9-4620F1650754}"/>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5" name="Picture 4" descr="UFBA no Colégio da Polícia Militar – Dendezeiros, Bahia | Kids Save Lives  Brasil">
            <a:extLst>
              <a:ext uri="{FF2B5EF4-FFF2-40B4-BE49-F238E27FC236}">
                <a16:creationId xmlns:a16="http://schemas.microsoft.com/office/drawing/2014/main" id="{B70A5D5E-A97F-04FA-19CE-04740049E88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GO UFBA | Brands of the World™ | Download vector logos and logotypes">
            <a:extLst>
              <a:ext uri="{FF2B5EF4-FFF2-40B4-BE49-F238E27FC236}">
                <a16:creationId xmlns:a16="http://schemas.microsoft.com/office/drawing/2014/main" id="{1B0D08EA-AE50-5D0E-331A-D9E4B81E371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1" name="Fußzeilenplatzhalter 3">
            <a:extLst>
              <a:ext uri="{FF2B5EF4-FFF2-40B4-BE49-F238E27FC236}">
                <a16:creationId xmlns:a16="http://schemas.microsoft.com/office/drawing/2014/main" id="{5BA3045C-42A5-3054-681C-46026D46A5A1}"/>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Tree>
    <p:extLst>
      <p:ext uri="{BB962C8B-B14F-4D97-AF65-F5344CB8AC3E}">
        <p14:creationId xmlns:p14="http://schemas.microsoft.com/office/powerpoint/2010/main" val="359274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0-#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D386BF06-4FE5-4ECB-9E48-683B65D8E9F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D386BF06-4FE5-4ECB-9E48-683B65D8E9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platzhalter 2">
            <a:extLst>
              <a:ext uri="{FF2B5EF4-FFF2-40B4-BE49-F238E27FC236}">
                <a16:creationId xmlns:a16="http://schemas.microsoft.com/office/drawing/2014/main" id="{1C0E5993-181F-9186-47CA-C8B0B71007B2}"/>
              </a:ext>
            </a:extLst>
          </p:cNvPr>
          <p:cNvSpPr>
            <a:spLocks noGrp="1"/>
          </p:cNvSpPr>
          <p:nvPr>
            <p:ph type="body" sz="quarter" idx="11"/>
          </p:nvPr>
        </p:nvSpPr>
        <p:spPr bwMode="gray">
          <a:xfrm>
            <a:off x="479425" y="2782097"/>
            <a:ext cx="11233149" cy="862095"/>
          </a:xfrm>
        </p:spPr>
        <p:txBody>
          <a:bodyPr/>
          <a:lstStyle/>
          <a:p>
            <a:pPr algn="ctr"/>
            <a:r>
              <a:rPr lang="de-DE" sz="5400" dirty="0" err="1"/>
              <a:t>Obrigada</a:t>
            </a:r>
            <a:r>
              <a:rPr lang="de-DE" sz="5400" dirty="0"/>
              <a:t> · </a:t>
            </a:r>
            <a:r>
              <a:rPr lang="de-DE" sz="5400" dirty="0" err="1"/>
              <a:t>Thank</a:t>
            </a:r>
            <a:r>
              <a:rPr lang="de-DE" sz="5400" dirty="0"/>
              <a:t> </a:t>
            </a:r>
            <a:r>
              <a:rPr lang="de-DE" sz="5400" dirty="0" err="1"/>
              <a:t>you</a:t>
            </a:r>
            <a:r>
              <a:rPr lang="de-DE" sz="5400" dirty="0"/>
              <a:t> · Vielen Dank</a:t>
            </a:r>
          </a:p>
        </p:txBody>
      </p:sp>
      <p:sp>
        <p:nvSpPr>
          <p:cNvPr id="5" name="Rectangle 4">
            <a:extLst>
              <a:ext uri="{FF2B5EF4-FFF2-40B4-BE49-F238E27FC236}">
                <a16:creationId xmlns:a16="http://schemas.microsoft.com/office/drawing/2014/main" id="{22D0FDD1-727D-99E8-180C-4BB9B0A39957}"/>
              </a:ext>
            </a:extLst>
          </p:cNvPr>
          <p:cNvSpPr/>
          <p:nvPr/>
        </p:nvSpPr>
        <p:spPr>
          <a:xfrm>
            <a:off x="9189527" y="5494129"/>
            <a:ext cx="2523047" cy="9185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de-DE" sz="1400" dirty="0">
              <a:solidFill>
                <a:schemeClr val="tx1"/>
              </a:solidFill>
            </a:endParaRPr>
          </a:p>
        </p:txBody>
      </p:sp>
      <p:pic>
        <p:nvPicPr>
          <p:cNvPr id="8" name="Picture 4" descr="UFBA no Colégio da Polícia Militar – Dendezeiros, Bahia | Kids Save Lives  Brasil">
            <a:extLst>
              <a:ext uri="{FF2B5EF4-FFF2-40B4-BE49-F238E27FC236}">
                <a16:creationId xmlns:a16="http://schemas.microsoft.com/office/drawing/2014/main" id="{C0184659-E82E-3EA8-5ED2-F743E3DFA8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10220361" y="5560391"/>
            <a:ext cx="1207549" cy="843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UFBA | Brands of the World™ | Download vector logos and logotypes">
            <a:extLst>
              <a:ext uri="{FF2B5EF4-FFF2-40B4-BE49-F238E27FC236}">
                <a16:creationId xmlns:a16="http://schemas.microsoft.com/office/drawing/2014/main" id="{67BA9A17-1E7F-DF32-AFF3-A1ADF8B848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5562" y="5605950"/>
            <a:ext cx="694936" cy="694936"/>
          </a:xfrm>
          <a:prstGeom prst="rect">
            <a:avLst/>
          </a:prstGeom>
          <a:noFill/>
          <a:extLst>
            <a:ext uri="{909E8E84-426E-40DD-AFC4-6F175D3DCCD1}">
              <a14:hiddenFill xmlns:a14="http://schemas.microsoft.com/office/drawing/2010/main">
                <a:solidFill>
                  <a:srgbClr val="FFFFFF"/>
                </a:solidFill>
              </a14:hiddenFill>
            </a:ext>
          </a:extLst>
        </p:spPr>
      </p:pic>
      <p:sp>
        <p:nvSpPr>
          <p:cNvPr id="2" name="Textplatzhalter 2">
            <a:extLst>
              <a:ext uri="{FF2B5EF4-FFF2-40B4-BE49-F238E27FC236}">
                <a16:creationId xmlns:a16="http://schemas.microsoft.com/office/drawing/2014/main" id="{4C05DCD8-D173-5494-DE9B-903F64FFF0FA}"/>
              </a:ext>
            </a:extLst>
          </p:cNvPr>
          <p:cNvSpPr txBox="1">
            <a:spLocks/>
          </p:cNvSpPr>
          <p:nvPr/>
        </p:nvSpPr>
        <p:spPr bwMode="gray">
          <a:xfrm>
            <a:off x="923731" y="3644043"/>
            <a:ext cx="2640564" cy="446982"/>
          </a:xfrm>
          <a:prstGeom prst="rect">
            <a:avLst/>
          </a:prstGeom>
          <a:noFill/>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2800" dirty="0" err="1"/>
              <a:t>pela</a:t>
            </a:r>
            <a:r>
              <a:rPr lang="de-DE" sz="2800" dirty="0"/>
              <a:t> </a:t>
            </a:r>
            <a:r>
              <a:rPr lang="de-DE" sz="2800" dirty="0" err="1"/>
              <a:t>aten</a:t>
            </a:r>
            <a:r>
              <a:rPr lang="pt-BR" sz="2800" dirty="0"/>
              <a:t>ção</a:t>
            </a:r>
            <a:endParaRPr lang="de-DE" sz="2800" dirty="0"/>
          </a:p>
        </p:txBody>
      </p:sp>
      <p:sp>
        <p:nvSpPr>
          <p:cNvPr id="3" name="Textplatzhalter 2">
            <a:extLst>
              <a:ext uri="{FF2B5EF4-FFF2-40B4-BE49-F238E27FC236}">
                <a16:creationId xmlns:a16="http://schemas.microsoft.com/office/drawing/2014/main" id="{8561D68A-149A-5FAA-BD5C-AE75B4F8ABF4}"/>
              </a:ext>
            </a:extLst>
          </p:cNvPr>
          <p:cNvSpPr txBox="1">
            <a:spLocks/>
          </p:cNvSpPr>
          <p:nvPr/>
        </p:nvSpPr>
        <p:spPr bwMode="gray">
          <a:xfrm>
            <a:off x="4170784" y="3642796"/>
            <a:ext cx="2995126" cy="446982"/>
          </a:xfrm>
          <a:prstGeom prst="rect">
            <a:avLst/>
          </a:prstGeom>
          <a:noFill/>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2800" dirty="0" err="1"/>
              <a:t>for</a:t>
            </a:r>
            <a:r>
              <a:rPr lang="de-DE" sz="2800" dirty="0"/>
              <a:t> </a:t>
            </a:r>
            <a:r>
              <a:rPr lang="de-DE" sz="2800" dirty="0" err="1"/>
              <a:t>your</a:t>
            </a:r>
            <a:r>
              <a:rPr lang="de-DE" sz="2800" dirty="0"/>
              <a:t> </a:t>
            </a:r>
            <a:r>
              <a:rPr lang="de-DE" sz="2800" dirty="0" err="1"/>
              <a:t>attention</a:t>
            </a:r>
            <a:endParaRPr lang="de-DE" sz="2800" dirty="0"/>
          </a:p>
        </p:txBody>
      </p:sp>
      <p:sp>
        <p:nvSpPr>
          <p:cNvPr id="6" name="Textplatzhalter 2">
            <a:extLst>
              <a:ext uri="{FF2B5EF4-FFF2-40B4-BE49-F238E27FC236}">
                <a16:creationId xmlns:a16="http://schemas.microsoft.com/office/drawing/2014/main" id="{631A1CCC-BD74-6F1E-B6AE-3CEB7D45E204}"/>
              </a:ext>
            </a:extLst>
          </p:cNvPr>
          <p:cNvSpPr txBox="1">
            <a:spLocks/>
          </p:cNvSpPr>
          <p:nvPr/>
        </p:nvSpPr>
        <p:spPr bwMode="gray">
          <a:xfrm>
            <a:off x="7707084" y="3644043"/>
            <a:ext cx="3768776" cy="446982"/>
          </a:xfrm>
          <a:prstGeom prst="rect">
            <a:avLst/>
          </a:prstGeom>
          <a:noFill/>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marL="0" indent="0" algn="l" rtl="0" eaLnBrk="1" latinLnBrk="0" hangingPunct="1">
              <a:spcBef>
                <a:spcPts val="0"/>
              </a:spcBef>
              <a:spcAft>
                <a:spcPts val="0"/>
              </a:spcAft>
            </a:pPr>
            <a:r>
              <a:rPr lang="de-DE" sz="2800" b="0" kern="1200" dirty="0">
                <a:solidFill>
                  <a:srgbClr val="FFFFFF"/>
                </a:solidFill>
                <a:effectLst/>
                <a:latin typeface="Frutiger LT Com 45 Light" panose="020B0303030504020204" pitchFamily="34" charset="0"/>
                <a:ea typeface="+mn-ea"/>
                <a:cs typeface="+mn-cs"/>
              </a:rPr>
              <a:t>für Ihre Aufmerksamkeit</a:t>
            </a:r>
            <a:endParaRPr lang="en-US" sz="2400" dirty="0">
              <a:effectLst/>
            </a:endParaRPr>
          </a:p>
        </p:txBody>
      </p:sp>
    </p:spTree>
    <p:extLst>
      <p:ext uri="{BB962C8B-B14F-4D97-AF65-F5344CB8AC3E}">
        <p14:creationId xmlns:p14="http://schemas.microsoft.com/office/powerpoint/2010/main" val="234683062"/>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0E2F95-86F1-FED2-68EF-8417BEE8583B}"/>
              </a:ext>
            </a:extLst>
          </p:cNvPr>
          <p:cNvSpPr>
            <a:spLocks noGrp="1"/>
          </p:cNvSpPr>
          <p:nvPr>
            <p:ph type="body" sz="quarter" idx="11"/>
          </p:nvPr>
        </p:nvSpPr>
        <p:spPr>
          <a:xfrm>
            <a:off x="479425" y="1774858"/>
            <a:ext cx="5790746" cy="4254242"/>
          </a:xfrm>
        </p:spPr>
        <p:txBody>
          <a:bodyPr/>
          <a:lstStyle/>
          <a:p>
            <a:pPr algn="just"/>
            <a:r>
              <a:rPr lang="de-DE" sz="1200" dirty="0"/>
              <a:t>[1] IPT, F. Anwendungsfeld Bergbau - Lastenheft. Report. Forschungszentrum Jülich. 2021. Internal </a:t>
            </a:r>
            <a:r>
              <a:rPr lang="de-DE" sz="1200" dirty="0" err="1"/>
              <a:t>document</a:t>
            </a:r>
            <a:r>
              <a:rPr lang="de-DE" sz="1200" dirty="0"/>
              <a:t>. </a:t>
            </a:r>
          </a:p>
          <a:p>
            <a:endParaRPr lang="de-DE" sz="1200" dirty="0"/>
          </a:p>
          <a:p>
            <a:r>
              <a:rPr lang="de-DE" sz="1200" dirty="0"/>
              <a:t>[2] REICHELT. Industrial LTE Router. 2023. </a:t>
            </a:r>
            <a:r>
              <a:rPr lang="de-DE" sz="1200" dirty="0" err="1"/>
              <a:t>Available</a:t>
            </a:r>
            <a:r>
              <a:rPr lang="de-DE" sz="1200" dirty="0"/>
              <a:t> at &lt;</a:t>
            </a:r>
            <a:r>
              <a:rPr lang="de-DE" sz="1200" dirty="0">
                <a:solidFill>
                  <a:schemeClr val="accent1">
                    <a:lumMod val="20000"/>
                    <a:lumOff val="80000"/>
                  </a:schemeClr>
                </a:solidFill>
                <a:hlinkClick r:id="rId2">
                  <a:extLst>
                    <a:ext uri="{A12FA001-AC4F-418D-AE19-62706E023703}">
                      <ahyp:hlinkClr xmlns:ahyp="http://schemas.microsoft.com/office/drawing/2018/hyperlinkcolor" val="tx"/>
                    </a:ext>
                  </a:extLst>
                </a:hlinkClick>
              </a:rPr>
              <a:t>link</a:t>
            </a:r>
            <a:r>
              <a:rPr lang="de-DE" sz="1200" dirty="0"/>
              <a:t>&gt;.</a:t>
            </a:r>
          </a:p>
          <a:p>
            <a:endParaRPr lang="de-DE" sz="1200" dirty="0"/>
          </a:p>
          <a:p>
            <a:r>
              <a:rPr lang="de-DE" sz="1200" dirty="0"/>
              <a:t>[3] AMAZON. </a:t>
            </a:r>
            <a:r>
              <a:rPr lang="de-DE" sz="1200" dirty="0" err="1"/>
              <a:t>BrosTrend</a:t>
            </a:r>
            <a:r>
              <a:rPr lang="de-DE" sz="1200" dirty="0"/>
              <a:t> AX1800. </a:t>
            </a:r>
            <a:r>
              <a:rPr lang="de-DE" sz="1200" dirty="0" err="1"/>
              <a:t>Available</a:t>
            </a:r>
            <a:r>
              <a:rPr lang="de-DE" sz="1200" dirty="0"/>
              <a:t> at &lt;</a:t>
            </a:r>
            <a:r>
              <a:rPr lang="de-DE" sz="1200" dirty="0">
                <a:solidFill>
                  <a:schemeClr val="accent1">
                    <a:lumMod val="20000"/>
                    <a:lumOff val="80000"/>
                  </a:schemeClr>
                </a:solidFill>
                <a:hlinkClick r:id="rId3">
                  <a:extLst>
                    <a:ext uri="{A12FA001-AC4F-418D-AE19-62706E023703}">
                      <ahyp:hlinkClr xmlns:ahyp="http://schemas.microsoft.com/office/drawing/2018/hyperlinkcolor" val="tx"/>
                    </a:ext>
                  </a:extLst>
                </a:hlinkClick>
              </a:rPr>
              <a:t>link</a:t>
            </a:r>
            <a:r>
              <a:rPr lang="de-DE" sz="1200" dirty="0"/>
              <a:t>&gt;.</a:t>
            </a:r>
          </a:p>
          <a:p>
            <a:endParaRPr lang="de-DE" sz="1200" dirty="0"/>
          </a:p>
          <a:p>
            <a:r>
              <a:rPr lang="de-DE" sz="1200" dirty="0"/>
              <a:t>[4] ERICSSON. Ericsson Private 5G System. </a:t>
            </a:r>
            <a:r>
              <a:rPr lang="de-DE" sz="1200" dirty="0" err="1"/>
              <a:t>Available</a:t>
            </a:r>
            <a:r>
              <a:rPr lang="de-DE" sz="1200" dirty="0"/>
              <a:t> at &lt;</a:t>
            </a:r>
            <a:r>
              <a:rPr lang="de-DE" sz="1200" dirty="0">
                <a:solidFill>
                  <a:schemeClr val="accent1">
                    <a:lumMod val="20000"/>
                    <a:lumOff val="80000"/>
                  </a:schemeClr>
                </a:solidFill>
                <a:hlinkClick r:id="rId4">
                  <a:extLst>
                    <a:ext uri="{A12FA001-AC4F-418D-AE19-62706E023703}">
                      <ahyp:hlinkClr xmlns:ahyp="http://schemas.microsoft.com/office/drawing/2018/hyperlinkcolor" val="tx"/>
                    </a:ext>
                  </a:extLst>
                </a:hlinkClick>
              </a:rPr>
              <a:t>link</a:t>
            </a:r>
            <a:r>
              <a:rPr lang="de-DE" sz="1200" dirty="0"/>
              <a:t>&gt;.</a:t>
            </a:r>
          </a:p>
          <a:p>
            <a:endParaRPr lang="de-DE" sz="1200" dirty="0"/>
          </a:p>
          <a:p>
            <a:pPr algn="just"/>
            <a:r>
              <a:rPr lang="de-DE" sz="1200" dirty="0"/>
              <a:t>[5] </a:t>
            </a:r>
            <a:r>
              <a:rPr lang="en-US" sz="1200" dirty="0"/>
              <a:t>BEDFORD, M. D. et al. Low-cost leaky feeder communication for mines rescue. 2020. Available at &lt;</a:t>
            </a:r>
            <a:r>
              <a:rPr lang="en-US" sz="1200" dirty="0">
                <a:solidFill>
                  <a:schemeClr val="accent1">
                    <a:lumMod val="20000"/>
                    <a:lumOff val="80000"/>
                  </a:schemeClr>
                </a:solidFill>
                <a:hlinkClick r:id="rId5">
                  <a:extLst>
                    <a:ext uri="{A12FA001-AC4F-418D-AE19-62706E023703}">
                      <ahyp:hlinkClr xmlns:ahyp="http://schemas.microsoft.com/office/drawing/2018/hyperlinkcolor" val="tx"/>
                    </a:ext>
                  </a:extLst>
                </a:hlinkClick>
              </a:rPr>
              <a:t>link</a:t>
            </a:r>
            <a:r>
              <a:rPr lang="en-US" sz="1200" dirty="0"/>
              <a:t>&gt;.</a:t>
            </a:r>
          </a:p>
          <a:p>
            <a:endParaRPr lang="de-DE" sz="1200" dirty="0"/>
          </a:p>
          <a:p>
            <a:r>
              <a:rPr lang="de-DE" sz="1200" dirty="0"/>
              <a:t>[6] [a] </a:t>
            </a:r>
            <a:r>
              <a:rPr lang="en-US" sz="1200" dirty="0"/>
              <a:t>BROKK. BROKK 170 demolition robot. 2022. Available at &lt;</a:t>
            </a:r>
            <a:r>
              <a:rPr lang="de-DE" sz="1200" dirty="0">
                <a:solidFill>
                  <a:schemeClr val="accent1">
                    <a:lumMod val="20000"/>
                    <a:lumOff val="80000"/>
                  </a:schemeClr>
                </a:solidFill>
                <a:hlinkClick r:id="rId6">
                  <a:extLst>
                    <a:ext uri="{A12FA001-AC4F-418D-AE19-62706E023703}">
                      <ahyp:hlinkClr xmlns:ahyp="http://schemas.microsoft.com/office/drawing/2018/hyperlinkcolor" val="tx"/>
                    </a:ext>
                  </a:extLst>
                </a:hlinkClick>
              </a:rPr>
              <a:t>link</a:t>
            </a:r>
            <a:r>
              <a:rPr lang="en-US" sz="1200" dirty="0"/>
              <a:t>&gt;.</a:t>
            </a:r>
          </a:p>
          <a:p>
            <a:pPr algn="just"/>
            <a:r>
              <a:rPr lang="de-DE" sz="1200" dirty="0"/>
              <a:t>     [b] DOOSAN, E. Hyundai </a:t>
            </a:r>
            <a:r>
              <a:rPr lang="de-DE" sz="1200" dirty="0" err="1"/>
              <a:t>Doosan</a:t>
            </a:r>
            <a:r>
              <a:rPr lang="de-DE" sz="1200" dirty="0"/>
              <a:t> </a:t>
            </a:r>
            <a:r>
              <a:rPr lang="de-DE" sz="1200" dirty="0" err="1"/>
              <a:t>infracore</a:t>
            </a:r>
            <a:r>
              <a:rPr lang="de-DE" sz="1200" dirty="0"/>
              <a:t> </a:t>
            </a:r>
            <a:r>
              <a:rPr lang="de-DE" sz="1200" dirty="0" err="1"/>
              <a:t>construction</a:t>
            </a:r>
            <a:r>
              <a:rPr lang="de-DE" sz="1200" dirty="0"/>
              <a:t> </a:t>
            </a:r>
            <a:r>
              <a:rPr lang="de-DE" sz="1200" dirty="0" err="1"/>
              <a:t>equipment</a:t>
            </a:r>
            <a:r>
              <a:rPr lang="de-DE" sz="1200" dirty="0"/>
              <a:t>. 2022. </a:t>
            </a:r>
            <a:r>
              <a:rPr lang="de-DE" sz="1200" dirty="0" err="1"/>
              <a:t>Available</a:t>
            </a:r>
            <a:endParaRPr lang="de-DE" sz="1200" dirty="0"/>
          </a:p>
          <a:p>
            <a:pPr algn="just"/>
            <a:r>
              <a:rPr lang="de-DE" sz="1200" dirty="0"/>
              <a:t>          at &lt;</a:t>
            </a:r>
            <a:r>
              <a:rPr lang="de-DE" sz="1200" dirty="0">
                <a:solidFill>
                  <a:schemeClr val="accent1">
                    <a:lumMod val="20000"/>
                    <a:lumOff val="80000"/>
                  </a:schemeClr>
                </a:solidFill>
                <a:hlinkClick r:id="rId7">
                  <a:extLst>
                    <a:ext uri="{A12FA001-AC4F-418D-AE19-62706E023703}">
                      <ahyp:hlinkClr xmlns:ahyp="http://schemas.microsoft.com/office/drawing/2018/hyperlinkcolor" val="tx"/>
                    </a:ext>
                  </a:extLst>
                </a:hlinkClick>
              </a:rPr>
              <a:t>link</a:t>
            </a:r>
            <a:r>
              <a:rPr lang="de-DE" sz="1200" dirty="0"/>
              <a:t>&gt;.</a:t>
            </a:r>
          </a:p>
          <a:p>
            <a:r>
              <a:rPr lang="de-DE" sz="1200" dirty="0"/>
              <a:t>     [c] </a:t>
            </a:r>
            <a:r>
              <a:rPr lang="en-US" sz="1200" dirty="0"/>
              <a:t>MICROSOFT. Flat Icon PowerPoint Library. 2023.</a:t>
            </a:r>
          </a:p>
          <a:p>
            <a:r>
              <a:rPr lang="de-DE" sz="1200" dirty="0"/>
              <a:t>     [d] </a:t>
            </a:r>
            <a:r>
              <a:rPr lang="en-US" sz="1200" dirty="0"/>
              <a:t>ROBOTICS, U. </a:t>
            </a:r>
            <a:r>
              <a:rPr lang="en-US" sz="1200" dirty="0" err="1"/>
              <a:t>Innok</a:t>
            </a:r>
            <a:r>
              <a:rPr lang="en-US" sz="1200" dirty="0"/>
              <a:t> Robotics INDUROS. 2022. Available at &lt;</a:t>
            </a:r>
            <a:r>
              <a:rPr lang="de-DE" sz="1200" dirty="0">
                <a:solidFill>
                  <a:schemeClr val="accent1">
                    <a:lumMod val="20000"/>
                    <a:lumOff val="80000"/>
                  </a:schemeClr>
                </a:solidFill>
                <a:hlinkClick r:id="rId8">
                  <a:extLst>
                    <a:ext uri="{A12FA001-AC4F-418D-AE19-62706E023703}">
                      <ahyp:hlinkClr xmlns:ahyp="http://schemas.microsoft.com/office/drawing/2018/hyperlinkcolor" val="tx"/>
                    </a:ext>
                  </a:extLst>
                </a:hlinkClick>
              </a:rPr>
              <a:t>link</a:t>
            </a:r>
            <a:r>
              <a:rPr lang="en-US" sz="1200" dirty="0"/>
              <a:t>&gt;.</a:t>
            </a:r>
          </a:p>
          <a:p>
            <a:endParaRPr lang="de-DE" sz="1200" dirty="0"/>
          </a:p>
          <a:p>
            <a:pPr algn="just"/>
            <a:r>
              <a:rPr lang="de-DE" sz="1200" dirty="0"/>
              <a:t>[7] </a:t>
            </a:r>
            <a:r>
              <a:rPr lang="en-US" sz="1200" dirty="0"/>
              <a:t>EUROPE, G. I. C. OUTDOOR COVERAGE – CAMPUS MELATEN AACHEN. 2023. Available at &lt;</a:t>
            </a:r>
            <a:r>
              <a:rPr lang="en-US" sz="1200" dirty="0">
                <a:solidFill>
                  <a:schemeClr val="accent1">
                    <a:lumMod val="20000"/>
                    <a:lumOff val="80000"/>
                  </a:schemeClr>
                </a:solidFill>
                <a:hlinkClick r:id="rId9">
                  <a:extLst>
                    <a:ext uri="{A12FA001-AC4F-418D-AE19-62706E023703}">
                      <ahyp:hlinkClr xmlns:ahyp="http://schemas.microsoft.com/office/drawing/2018/hyperlinkcolor" val="tx"/>
                    </a:ext>
                  </a:extLst>
                </a:hlinkClick>
              </a:rPr>
              <a:t>link</a:t>
            </a:r>
            <a:r>
              <a:rPr lang="en-US" sz="1200" dirty="0"/>
              <a:t>&gt;.</a:t>
            </a:r>
            <a:endParaRPr lang="de-DE" sz="1200" dirty="0"/>
          </a:p>
          <a:p>
            <a:endParaRPr lang="de-DE" sz="1200" dirty="0"/>
          </a:p>
        </p:txBody>
      </p:sp>
      <p:sp>
        <p:nvSpPr>
          <p:cNvPr id="6" name="Textplatzhalter 5">
            <a:extLst>
              <a:ext uri="{FF2B5EF4-FFF2-40B4-BE49-F238E27FC236}">
                <a16:creationId xmlns:a16="http://schemas.microsoft.com/office/drawing/2014/main" id="{A7BEAF8F-268B-9E0A-F03B-7A0F2ABF86B0}"/>
              </a:ext>
            </a:extLst>
          </p:cNvPr>
          <p:cNvSpPr txBox="1">
            <a:spLocks/>
          </p:cNvSpPr>
          <p:nvPr/>
        </p:nvSpPr>
        <p:spPr bwMode="gray">
          <a:xfrm>
            <a:off x="479425" y="655185"/>
            <a:ext cx="5916612" cy="1011239"/>
          </a:xfrm>
          <a:prstGeom prst="rect">
            <a:avLst/>
          </a:prstGeom>
          <a:noFill/>
        </p:spPr>
        <p:txBody>
          <a:bodyPr vert="horz"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r>
              <a:rPr lang="de-DE" dirty="0"/>
              <a:t>References</a:t>
            </a:r>
          </a:p>
          <a:p>
            <a:pPr lvl="1"/>
            <a:r>
              <a:rPr lang="de-DE" dirty="0"/>
              <a:t>—</a:t>
            </a:r>
          </a:p>
        </p:txBody>
      </p:sp>
      <p:sp>
        <p:nvSpPr>
          <p:cNvPr id="12" name="Rectangle 11">
            <a:extLst>
              <a:ext uri="{FF2B5EF4-FFF2-40B4-BE49-F238E27FC236}">
                <a16:creationId xmlns:a16="http://schemas.microsoft.com/office/drawing/2014/main" id="{C138B465-545D-9078-CF85-AEE031F51ACD}"/>
              </a:ext>
            </a:extLst>
          </p:cNvPr>
          <p:cNvSpPr/>
          <p:nvPr/>
        </p:nvSpPr>
        <p:spPr>
          <a:xfrm>
            <a:off x="9189528" y="5494129"/>
            <a:ext cx="2523047" cy="9185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de-DE" sz="1400" dirty="0">
              <a:solidFill>
                <a:schemeClr val="tx1"/>
              </a:solidFill>
            </a:endParaRPr>
          </a:p>
        </p:txBody>
      </p:sp>
      <p:pic>
        <p:nvPicPr>
          <p:cNvPr id="13" name="Picture 4" descr="UFBA no Colégio da Polícia Militar – Dendezeiros, Bahia | Kids Save Lives  Brasil">
            <a:extLst>
              <a:ext uri="{FF2B5EF4-FFF2-40B4-BE49-F238E27FC236}">
                <a16:creationId xmlns:a16="http://schemas.microsoft.com/office/drawing/2014/main" id="{4D7A593B-07F0-7F4A-4A81-0322DEB4032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978" t="24141" r="54"/>
          <a:stretch/>
        </p:blipFill>
        <p:spPr bwMode="auto">
          <a:xfrm>
            <a:off x="10220362" y="5560391"/>
            <a:ext cx="1207549" cy="8432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LOGO UFBA | Brands of the World™ | Download vector logos and logotypes">
            <a:extLst>
              <a:ext uri="{FF2B5EF4-FFF2-40B4-BE49-F238E27FC236}">
                <a16:creationId xmlns:a16="http://schemas.microsoft.com/office/drawing/2014/main" id="{C465212D-038C-D058-A3FE-5DB459839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45563" y="5605950"/>
            <a:ext cx="694936" cy="69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784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D6B3D6-26AD-4771-7BE9-00DB5F2481EF}"/>
              </a:ext>
            </a:extLst>
          </p:cNvPr>
          <p:cNvSpPr/>
          <p:nvPr/>
        </p:nvSpPr>
        <p:spPr>
          <a:xfrm>
            <a:off x="9189528" y="5494129"/>
            <a:ext cx="2523047" cy="9185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de-DE" sz="1400" dirty="0">
              <a:solidFill>
                <a:schemeClr val="tx1"/>
              </a:solidFill>
            </a:endParaRPr>
          </a:p>
        </p:txBody>
      </p:sp>
      <p:graphicFrame>
        <p:nvGraphicFramePr>
          <p:cNvPr id="7" name="Objekt 6" hidden="1">
            <a:extLst>
              <a:ext uri="{FF2B5EF4-FFF2-40B4-BE49-F238E27FC236}">
                <a16:creationId xmlns:a16="http://schemas.microsoft.com/office/drawing/2014/main" id="{D386BF06-4FE5-4ECB-9E48-683B65D8E9F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D386BF06-4FE5-4ECB-9E48-683B65D8E9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platzhalter 5">
            <a:extLst>
              <a:ext uri="{FF2B5EF4-FFF2-40B4-BE49-F238E27FC236}">
                <a16:creationId xmlns:a16="http://schemas.microsoft.com/office/drawing/2014/main" id="{837DBD4C-23EA-4997-B274-B0674ADF01A3}"/>
              </a:ext>
            </a:extLst>
          </p:cNvPr>
          <p:cNvSpPr>
            <a:spLocks noGrp="1"/>
          </p:cNvSpPr>
          <p:nvPr>
            <p:ph type="body" sz="quarter" idx="11"/>
          </p:nvPr>
        </p:nvSpPr>
        <p:spPr bwMode="gray">
          <a:xfrm>
            <a:off x="479425" y="1700213"/>
            <a:ext cx="5916612" cy="3602909"/>
          </a:xfrm>
        </p:spPr>
        <p:txBody>
          <a:bodyPr/>
          <a:lstStyle/>
          <a:p>
            <a:r>
              <a:rPr lang="de-DE" dirty="0"/>
              <a:t>Contact </a:t>
            </a:r>
            <a:r>
              <a:rPr lang="de-DE" dirty="0" err="1"/>
              <a:t>information</a:t>
            </a:r>
            <a:endParaRPr lang="de-DE" dirty="0"/>
          </a:p>
          <a:p>
            <a:pPr lvl="1"/>
            <a:r>
              <a:rPr lang="de-DE" dirty="0"/>
              <a:t>—</a:t>
            </a:r>
          </a:p>
          <a:p>
            <a:pPr lvl="2"/>
            <a:r>
              <a:rPr lang="de-DE" dirty="0"/>
              <a:t>Luiza Souza </a:t>
            </a:r>
            <a:r>
              <a:rPr lang="de-DE" dirty="0" err="1"/>
              <a:t>Simões</a:t>
            </a:r>
            <a:endParaRPr lang="de-DE" dirty="0"/>
          </a:p>
          <a:p>
            <a:pPr lvl="2"/>
            <a:endParaRPr lang="de-DE" sz="600" dirty="0"/>
          </a:p>
          <a:p>
            <a:pPr lvl="2"/>
            <a:r>
              <a:rPr lang="de-DE" dirty="0"/>
              <a:t>Tel. +49 1575 3510058</a:t>
            </a:r>
          </a:p>
          <a:p>
            <a:pPr lvl="2"/>
            <a:r>
              <a:rPr lang="de-DE" dirty="0"/>
              <a:t>Tel. +55 71 981814845</a:t>
            </a:r>
          </a:p>
          <a:p>
            <a:pPr lvl="2"/>
            <a:endParaRPr lang="de-DE" sz="100" dirty="0"/>
          </a:p>
          <a:p>
            <a:pPr lvl="2"/>
            <a:r>
              <a:rPr lang="de-DE" dirty="0"/>
              <a:t>luizassimoes@hotmail.com</a:t>
            </a:r>
          </a:p>
          <a:p>
            <a:pPr lvl="2"/>
            <a:endParaRPr lang="de-DE" dirty="0"/>
          </a:p>
          <a:p>
            <a:pPr lvl="3"/>
            <a:r>
              <a:rPr lang="de-DE" dirty="0"/>
              <a:t>Fraunhofer IPT</a:t>
            </a:r>
          </a:p>
          <a:p>
            <a:pPr lvl="3"/>
            <a:r>
              <a:rPr lang="de-DE" dirty="0"/>
              <a:t>Steinbachstraße 17</a:t>
            </a:r>
          </a:p>
          <a:p>
            <a:pPr lvl="3"/>
            <a:r>
              <a:rPr lang="de-DE" dirty="0"/>
              <a:t>52074 Aachen</a:t>
            </a:r>
          </a:p>
          <a:p>
            <a:pPr lvl="3"/>
            <a:r>
              <a:rPr lang="de-DE" dirty="0"/>
              <a:t>www.fraunhofer.de</a:t>
            </a:r>
          </a:p>
        </p:txBody>
      </p:sp>
      <p:pic>
        <p:nvPicPr>
          <p:cNvPr id="2" name="Picture 4" descr="UFBA no Colégio da Polícia Militar – Dendezeiros, Bahia | Kids Save Lives  Brasil">
            <a:extLst>
              <a:ext uri="{FF2B5EF4-FFF2-40B4-BE49-F238E27FC236}">
                <a16:creationId xmlns:a16="http://schemas.microsoft.com/office/drawing/2014/main" id="{38293997-A745-D24C-73CD-1B53ED9F14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10220362" y="5560391"/>
            <a:ext cx="1207549" cy="8432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UFBA | Brands of the World™ | Download vector logos and logotypes">
            <a:extLst>
              <a:ext uri="{FF2B5EF4-FFF2-40B4-BE49-F238E27FC236}">
                <a16:creationId xmlns:a16="http://schemas.microsoft.com/office/drawing/2014/main" id="{02387427-A22B-B179-36CF-71CA65627A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5563" y="5605950"/>
            <a:ext cx="694936" cy="69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152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sp>
        <p:nvSpPr>
          <p:cNvPr id="30" name="Datumsplatzhalter 2">
            <a:extLst>
              <a:ext uri="{FF2B5EF4-FFF2-40B4-BE49-F238E27FC236}">
                <a16:creationId xmlns:a16="http://schemas.microsoft.com/office/drawing/2014/main" id="{D6A2BFA2-68B1-892C-4DB4-777C0768A517}"/>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31" name="Picture 4" descr="UFBA no Colégio da Polícia Militar – Dendezeiros, Bahia | Kids Save Lives  Brasil">
            <a:extLst>
              <a:ext uri="{FF2B5EF4-FFF2-40B4-BE49-F238E27FC236}">
                <a16:creationId xmlns:a16="http://schemas.microsoft.com/office/drawing/2014/main" id="{F086A0FC-3C8B-AAC4-9667-8FCEBAB51B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LOGO UFBA | Brands of the World™ | Download vector logos and logotypes">
            <a:extLst>
              <a:ext uri="{FF2B5EF4-FFF2-40B4-BE49-F238E27FC236}">
                <a16:creationId xmlns:a16="http://schemas.microsoft.com/office/drawing/2014/main" id="{A6FB0D02-A0EA-E96F-C50D-0A2A50B26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33" name="Fußzeilenplatzhalter 3">
            <a:extLst>
              <a:ext uri="{FF2B5EF4-FFF2-40B4-BE49-F238E27FC236}">
                <a16:creationId xmlns:a16="http://schemas.microsoft.com/office/drawing/2014/main" id="{86F2DF28-AC61-87F1-5756-1D52D82366AE}"/>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Tree>
    <p:extLst>
      <p:ext uri="{BB962C8B-B14F-4D97-AF65-F5344CB8AC3E}">
        <p14:creationId xmlns:p14="http://schemas.microsoft.com/office/powerpoint/2010/main" val="1937613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sp>
        <p:nvSpPr>
          <p:cNvPr id="30" name="Datumsplatzhalter 2">
            <a:extLst>
              <a:ext uri="{FF2B5EF4-FFF2-40B4-BE49-F238E27FC236}">
                <a16:creationId xmlns:a16="http://schemas.microsoft.com/office/drawing/2014/main" id="{D6A2BFA2-68B1-892C-4DB4-777C0768A517}"/>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31" name="Picture 4" descr="UFBA no Colégio da Polícia Militar – Dendezeiros, Bahia | Kids Save Lives  Brasil">
            <a:extLst>
              <a:ext uri="{FF2B5EF4-FFF2-40B4-BE49-F238E27FC236}">
                <a16:creationId xmlns:a16="http://schemas.microsoft.com/office/drawing/2014/main" id="{F086A0FC-3C8B-AAC4-9667-8FCEBAB51B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LOGO UFBA | Brands of the World™ | Download vector logos and logotypes">
            <a:extLst>
              <a:ext uri="{FF2B5EF4-FFF2-40B4-BE49-F238E27FC236}">
                <a16:creationId xmlns:a16="http://schemas.microsoft.com/office/drawing/2014/main" id="{A6FB0D02-A0EA-E96F-C50D-0A2A50B26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33" name="Fußzeilenplatzhalter 3">
            <a:extLst>
              <a:ext uri="{FF2B5EF4-FFF2-40B4-BE49-F238E27FC236}">
                <a16:creationId xmlns:a16="http://schemas.microsoft.com/office/drawing/2014/main" id="{86F2DF28-AC61-87F1-5756-1D52D82366AE}"/>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Tree>
    <p:extLst>
      <p:ext uri="{BB962C8B-B14F-4D97-AF65-F5344CB8AC3E}">
        <p14:creationId xmlns:p14="http://schemas.microsoft.com/office/powerpoint/2010/main" val="3609443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sp>
        <p:nvSpPr>
          <p:cNvPr id="30" name="Datumsplatzhalter 2">
            <a:extLst>
              <a:ext uri="{FF2B5EF4-FFF2-40B4-BE49-F238E27FC236}">
                <a16:creationId xmlns:a16="http://schemas.microsoft.com/office/drawing/2014/main" id="{D6A2BFA2-68B1-892C-4DB4-777C0768A517}"/>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31" name="Picture 4" descr="UFBA no Colégio da Polícia Militar – Dendezeiros, Bahia | Kids Save Lives  Brasil">
            <a:extLst>
              <a:ext uri="{FF2B5EF4-FFF2-40B4-BE49-F238E27FC236}">
                <a16:creationId xmlns:a16="http://schemas.microsoft.com/office/drawing/2014/main" id="{F086A0FC-3C8B-AAC4-9667-8FCEBAB51B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LOGO UFBA | Brands of the World™ | Download vector logos and logotypes">
            <a:extLst>
              <a:ext uri="{FF2B5EF4-FFF2-40B4-BE49-F238E27FC236}">
                <a16:creationId xmlns:a16="http://schemas.microsoft.com/office/drawing/2014/main" id="{A6FB0D02-A0EA-E96F-C50D-0A2A50B26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33" name="Fußzeilenplatzhalter 3">
            <a:extLst>
              <a:ext uri="{FF2B5EF4-FFF2-40B4-BE49-F238E27FC236}">
                <a16:creationId xmlns:a16="http://schemas.microsoft.com/office/drawing/2014/main" id="{86F2DF28-AC61-87F1-5756-1D52D82366AE}"/>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Tree>
    <p:extLst>
      <p:ext uri="{BB962C8B-B14F-4D97-AF65-F5344CB8AC3E}">
        <p14:creationId xmlns:p14="http://schemas.microsoft.com/office/powerpoint/2010/main" val="418324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sp>
        <p:nvSpPr>
          <p:cNvPr id="30" name="Datumsplatzhalter 2">
            <a:extLst>
              <a:ext uri="{FF2B5EF4-FFF2-40B4-BE49-F238E27FC236}">
                <a16:creationId xmlns:a16="http://schemas.microsoft.com/office/drawing/2014/main" id="{D6A2BFA2-68B1-892C-4DB4-777C0768A517}"/>
              </a:ext>
            </a:extLst>
          </p:cNvPr>
          <p:cNvSpPr txBox="1">
            <a:spLocks/>
          </p:cNvSpPr>
          <p:nvPr/>
        </p:nvSpPr>
        <p:spPr>
          <a:xfrm>
            <a:off x="362309"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pic>
        <p:nvPicPr>
          <p:cNvPr id="31" name="Picture 4" descr="UFBA no Colégio da Polícia Militar – Dendezeiros, Bahia | Kids Save Lives  Brasil">
            <a:extLst>
              <a:ext uri="{FF2B5EF4-FFF2-40B4-BE49-F238E27FC236}">
                <a16:creationId xmlns:a16="http://schemas.microsoft.com/office/drawing/2014/main" id="{F086A0FC-3C8B-AAC4-9667-8FCEBAB51B1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LOGO UFBA | Brands of the World™ | Download vector logos and logotypes">
            <a:extLst>
              <a:ext uri="{FF2B5EF4-FFF2-40B4-BE49-F238E27FC236}">
                <a16:creationId xmlns:a16="http://schemas.microsoft.com/office/drawing/2014/main" id="{A6FB0D02-A0EA-E96F-C50D-0A2A50B26C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33" name="Fußzeilenplatzhalter 3">
            <a:extLst>
              <a:ext uri="{FF2B5EF4-FFF2-40B4-BE49-F238E27FC236}">
                <a16:creationId xmlns:a16="http://schemas.microsoft.com/office/drawing/2014/main" id="{86F2DF28-AC61-87F1-5756-1D52D82366AE}"/>
              </a:ext>
            </a:extLst>
          </p:cNvPr>
          <p:cNvSpPr txBox="1">
            <a:spLocks/>
          </p:cNvSpPr>
          <p:nvPr/>
        </p:nvSpPr>
        <p:spPr bwMode="gray">
          <a:xfrm>
            <a:off x="1415808" y="6455836"/>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Tree>
    <p:extLst>
      <p:ext uri="{BB962C8B-B14F-4D97-AF65-F5344CB8AC3E}">
        <p14:creationId xmlns:p14="http://schemas.microsoft.com/office/powerpoint/2010/main" val="4091340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F6344B7-B04A-4214-BF2C-E5457B1441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9F6344B7-B04A-4214-BF2C-E5457B1441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C240843-948F-43BA-BB78-2CFF2F3170F5}"/>
              </a:ext>
            </a:extLst>
          </p:cNvPr>
          <p:cNvSpPr>
            <a:spLocks noGrp="1"/>
          </p:cNvSpPr>
          <p:nvPr>
            <p:ph type="title"/>
          </p:nvPr>
        </p:nvSpPr>
        <p:spPr bwMode="gray">
          <a:xfrm>
            <a:off x="479425" y="395288"/>
            <a:ext cx="11233150" cy="382733"/>
          </a:xfrm>
        </p:spPr>
        <p:txBody>
          <a:bodyPr vert="horz"/>
          <a:lstStyle/>
          <a:p>
            <a:r>
              <a:rPr lang="de-DE" dirty="0"/>
              <a:t>The Evolution of Wireless Connectivity</a:t>
            </a:r>
          </a:p>
        </p:txBody>
      </p:sp>
      <p:sp>
        <p:nvSpPr>
          <p:cNvPr id="8" name="Textplatzhalter 7">
            <a:extLst>
              <a:ext uri="{FF2B5EF4-FFF2-40B4-BE49-F238E27FC236}">
                <a16:creationId xmlns:a16="http://schemas.microsoft.com/office/drawing/2014/main" id="{81737AF2-B338-4186-99A5-84F6332161E9}"/>
              </a:ext>
            </a:extLst>
          </p:cNvPr>
          <p:cNvSpPr>
            <a:spLocks noGrp="1"/>
          </p:cNvSpPr>
          <p:nvPr>
            <p:ph type="body" sz="quarter" idx="13"/>
          </p:nvPr>
        </p:nvSpPr>
        <p:spPr>
          <a:xfrm>
            <a:off x="479425" y="778321"/>
            <a:ext cx="11233150" cy="338554"/>
          </a:xfrm>
        </p:spPr>
        <p:txBody>
          <a:bodyPr/>
          <a:lstStyle/>
          <a:p>
            <a:r>
              <a:rPr lang="de-DE" dirty="0">
                <a:solidFill>
                  <a:srgbClr val="669DB2"/>
                </a:solidFill>
              </a:rPr>
              <a:t>From 1G to 5G</a:t>
            </a:r>
            <a:endParaRPr lang="en-US" dirty="0">
              <a:solidFill>
                <a:srgbClr val="669DB2"/>
              </a:solidFill>
            </a:endParaRPr>
          </a:p>
        </p:txBody>
      </p:sp>
      <p:pic>
        <p:nvPicPr>
          <p:cNvPr id="24" name="Picture 4" descr="UFBA no Colégio da Polícia Militar – Dendezeiros, Bahia | Kids Save Lives  Brasil">
            <a:extLst>
              <a:ext uri="{FF2B5EF4-FFF2-40B4-BE49-F238E27FC236}">
                <a16:creationId xmlns:a16="http://schemas.microsoft.com/office/drawing/2014/main" id="{49C018AA-3F73-A5CC-D80D-270CE8643E2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LOGO UFBA | Brands of the World™ | Download vector logos and logotypes">
            <a:extLst>
              <a:ext uri="{FF2B5EF4-FFF2-40B4-BE49-F238E27FC236}">
                <a16:creationId xmlns:a16="http://schemas.microsoft.com/office/drawing/2014/main" id="{3EF973B9-5044-D489-6046-1E4C01A4A9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6" name="Fußzeilenplatzhalter 3">
            <a:extLst>
              <a:ext uri="{FF2B5EF4-FFF2-40B4-BE49-F238E27FC236}">
                <a16:creationId xmlns:a16="http://schemas.microsoft.com/office/drawing/2014/main" id="{40821DFC-4541-4D25-86CF-D9F84368A25A}"/>
              </a:ext>
            </a:extLst>
          </p:cNvPr>
          <p:cNvSpPr>
            <a:spLocks noGrp="1"/>
          </p:cNvSpPr>
          <p:nvPr>
            <p:ph type="ftr" sz="quarter" idx="13"/>
          </p:nvPr>
        </p:nvSpPr>
        <p:spPr>
          <a:xfrm>
            <a:off x="1415808" y="6455836"/>
            <a:ext cx="2952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IPT/WZL der RWTH Aachen</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27" name="Datumsplatzhalter 2">
            <a:extLst>
              <a:ext uri="{FF2B5EF4-FFF2-40B4-BE49-F238E27FC236}">
                <a16:creationId xmlns:a16="http://schemas.microsoft.com/office/drawing/2014/main" id="{99C68073-2F03-185F-E2A2-AE5C6FA4B2BC}"/>
              </a:ext>
            </a:extLst>
          </p:cNvPr>
          <p:cNvSpPr txBox="1">
            <a:spLocks/>
          </p:cNvSpPr>
          <p:nvPr/>
        </p:nvSpPr>
        <p:spPr>
          <a:xfrm>
            <a:off x="362309" y="6155530"/>
            <a:ext cx="929549" cy="702469"/>
          </a:xfrm>
          <a:prstGeom prst="rect">
            <a:avLst/>
          </a:prstGeom>
          <a:solidFill>
            <a:schemeClr val="bg1"/>
          </a:solidFill>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solidFill>
                <a:effectLst/>
                <a:highlight>
                  <a:srgbClr val="FFFFFF"/>
                </a:highlight>
                <a:uLnTx/>
                <a:uFillTx/>
                <a:latin typeface="Frutiger LT Com 45 Light"/>
                <a:ea typeface="+mn-ea"/>
                <a:cs typeface="+mn-cs"/>
              </a:rPr>
              <a:t>10.07.2023</a:t>
            </a:r>
            <a:endParaRPr kumimoji="0" lang="de-DE" sz="800" b="0" i="0" u="none" strike="noStrike" kern="1200" cap="none" spc="0" normalizeH="0" baseline="0" noProof="0" dirty="0">
              <a:ln>
                <a:noFill/>
              </a:ln>
              <a:solidFill>
                <a:prstClr val="black"/>
              </a:solidFill>
              <a:effectLst/>
              <a:highlight>
                <a:srgbClr val="FFFFFF"/>
              </a:highlight>
              <a:uLnTx/>
              <a:uFillTx/>
              <a:latin typeface="Frutiger LT Com 45 Light"/>
              <a:ea typeface="+mn-ea"/>
              <a:cs typeface="+mn-cs"/>
            </a:endParaRPr>
          </a:p>
        </p:txBody>
      </p:sp>
      <p:grpSp>
        <p:nvGrpSpPr>
          <p:cNvPr id="5" name="Grupo 4"/>
          <p:cNvGrpSpPr/>
          <p:nvPr/>
        </p:nvGrpSpPr>
        <p:grpSpPr>
          <a:xfrm>
            <a:off x="1051807" y="1363650"/>
            <a:ext cx="10088384" cy="4189893"/>
            <a:chOff x="1051807" y="1543762"/>
            <a:chExt cx="10088384" cy="4189893"/>
          </a:xfrm>
        </p:grpSpPr>
        <p:pic>
          <p:nvPicPr>
            <p:cNvPr id="4" name="Imagem 3"/>
            <p:cNvPicPr>
              <a:picLocks noChangeAspect="1"/>
            </p:cNvPicPr>
            <p:nvPr/>
          </p:nvPicPr>
          <p:blipFill rotWithShape="1">
            <a:blip r:embed="rId8">
              <a:extLst>
                <a:ext uri="{28A0092B-C50C-407E-A947-70E740481C1C}">
                  <a14:useLocalDpi xmlns:a14="http://schemas.microsoft.com/office/drawing/2010/main" val="0"/>
                </a:ext>
              </a:extLst>
            </a:blip>
            <a:srcRect b="50535"/>
            <a:stretch/>
          </p:blipFill>
          <p:spPr>
            <a:xfrm>
              <a:off x="1051808" y="1543762"/>
              <a:ext cx="10088383" cy="2016854"/>
            </a:xfrm>
            <a:prstGeom prst="rect">
              <a:avLst/>
            </a:prstGeom>
          </p:spPr>
        </p:pic>
        <p:pic>
          <p:nvPicPr>
            <p:cNvPr id="28" name="Imagem 27"/>
            <p:cNvPicPr>
              <a:picLocks noChangeAspect="1"/>
            </p:cNvPicPr>
            <p:nvPr/>
          </p:nvPicPr>
          <p:blipFill rotWithShape="1">
            <a:blip r:embed="rId8">
              <a:extLst>
                <a:ext uri="{28A0092B-C50C-407E-A947-70E740481C1C}">
                  <a14:useLocalDpi xmlns:a14="http://schemas.microsoft.com/office/drawing/2010/main" val="0"/>
                </a:ext>
              </a:extLst>
            </a:blip>
            <a:srcRect t="49466"/>
            <a:stretch/>
          </p:blipFill>
          <p:spPr>
            <a:xfrm>
              <a:off x="1051807" y="3673241"/>
              <a:ext cx="10088383" cy="2060414"/>
            </a:xfrm>
            <a:prstGeom prst="rect">
              <a:avLst/>
            </a:prstGeom>
          </p:spPr>
        </p:pic>
      </p:grpSp>
      <p:sp>
        <p:nvSpPr>
          <p:cNvPr id="31" name="Textplatzhalter 13">
            <a:extLst>
              <a:ext uri="{FF2B5EF4-FFF2-40B4-BE49-F238E27FC236}">
                <a16:creationId xmlns:a16="http://schemas.microsoft.com/office/drawing/2014/main" id="{4763B563-5C41-4BC9-808C-D87F16FA02CB}"/>
              </a:ext>
            </a:extLst>
          </p:cNvPr>
          <p:cNvSpPr>
            <a:spLocks noGrp="1"/>
          </p:cNvSpPr>
          <p:nvPr>
            <p:ph type="body" sz="quarter" idx="13"/>
          </p:nvPr>
        </p:nvSpPr>
        <p:spPr>
          <a:xfrm>
            <a:off x="479425" y="5749043"/>
            <a:ext cx="11233150" cy="177741"/>
          </a:xfrm>
        </p:spPr>
        <p:txBody>
          <a:bodyPr/>
          <a:lstStyle/>
          <a:p>
            <a:pPr algn="ctr"/>
            <a:r>
              <a:rPr lang="de-DE" sz="1050" dirty="0">
                <a:solidFill>
                  <a:schemeClr val="tx1"/>
                </a:solidFill>
              </a:rPr>
              <a:t>Evolution of wireless communication [Image]. In: 5G – Capabilities and potentials. Fraunhofer IPT. Accessed on June 21, 2023. </a:t>
            </a:r>
            <a:endParaRPr lang="en-US" sz="1050" dirty="0">
              <a:solidFill>
                <a:schemeClr val="tx1"/>
              </a:solidFill>
            </a:endParaRPr>
          </a:p>
        </p:txBody>
      </p:sp>
    </p:spTree>
    <p:extLst>
      <p:ext uri="{BB962C8B-B14F-4D97-AF65-F5344CB8AC3E}">
        <p14:creationId xmlns:p14="http://schemas.microsoft.com/office/powerpoint/2010/main" val="2138183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F6344B7-B04A-4214-BF2C-E5457B1441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9F6344B7-B04A-4214-BF2C-E5457B1441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C240843-948F-43BA-BB78-2CFF2F3170F5}"/>
              </a:ext>
            </a:extLst>
          </p:cNvPr>
          <p:cNvSpPr>
            <a:spLocks noGrp="1"/>
          </p:cNvSpPr>
          <p:nvPr>
            <p:ph type="title"/>
          </p:nvPr>
        </p:nvSpPr>
        <p:spPr bwMode="gray">
          <a:xfrm>
            <a:off x="479425" y="395288"/>
            <a:ext cx="11233150" cy="382733"/>
          </a:xfrm>
        </p:spPr>
        <p:txBody>
          <a:bodyPr vert="horz"/>
          <a:lstStyle/>
          <a:p>
            <a:r>
              <a:rPr lang="de-DE" dirty="0"/>
              <a:t>The Evolution of Wireless Connectivity</a:t>
            </a:r>
          </a:p>
        </p:txBody>
      </p:sp>
      <p:sp>
        <p:nvSpPr>
          <p:cNvPr id="8" name="Textplatzhalter 7">
            <a:extLst>
              <a:ext uri="{FF2B5EF4-FFF2-40B4-BE49-F238E27FC236}">
                <a16:creationId xmlns:a16="http://schemas.microsoft.com/office/drawing/2014/main" id="{81737AF2-B338-4186-99A5-84F6332161E9}"/>
              </a:ext>
            </a:extLst>
          </p:cNvPr>
          <p:cNvSpPr>
            <a:spLocks noGrp="1"/>
          </p:cNvSpPr>
          <p:nvPr>
            <p:ph type="body" sz="quarter" idx="13"/>
          </p:nvPr>
        </p:nvSpPr>
        <p:spPr>
          <a:xfrm>
            <a:off x="479425" y="778321"/>
            <a:ext cx="11233150" cy="312330"/>
          </a:xfrm>
        </p:spPr>
        <p:txBody>
          <a:bodyPr/>
          <a:lstStyle/>
          <a:p>
            <a:r>
              <a:rPr lang="de-DE" dirty="0">
                <a:solidFill>
                  <a:srgbClr val="669DB2"/>
                </a:solidFill>
              </a:rPr>
              <a:t>The 5G.NAMICO project</a:t>
            </a:r>
            <a:endParaRPr lang="en-US" dirty="0">
              <a:solidFill>
                <a:srgbClr val="669DB2"/>
              </a:solidFill>
            </a:endParaRPr>
          </a:p>
        </p:txBody>
      </p:sp>
      <p:pic>
        <p:nvPicPr>
          <p:cNvPr id="24" name="Picture 4" descr="UFBA no Colégio da Polícia Militar – Dendezeiros, Bahia | Kids Save Lives  Brasil">
            <a:extLst>
              <a:ext uri="{FF2B5EF4-FFF2-40B4-BE49-F238E27FC236}">
                <a16:creationId xmlns:a16="http://schemas.microsoft.com/office/drawing/2014/main" id="{49C018AA-3F73-A5CC-D80D-270CE8643E2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LOGO UFBA | Brands of the World™ | Download vector logos and logotypes">
            <a:extLst>
              <a:ext uri="{FF2B5EF4-FFF2-40B4-BE49-F238E27FC236}">
                <a16:creationId xmlns:a16="http://schemas.microsoft.com/office/drawing/2014/main" id="{3EF973B9-5044-D489-6046-1E4C01A4A9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6" name="Fußzeilenplatzhalter 3">
            <a:extLst>
              <a:ext uri="{FF2B5EF4-FFF2-40B4-BE49-F238E27FC236}">
                <a16:creationId xmlns:a16="http://schemas.microsoft.com/office/drawing/2014/main" id="{40821DFC-4541-4D25-86CF-D9F84368A25A}"/>
              </a:ext>
            </a:extLst>
          </p:cNvPr>
          <p:cNvSpPr>
            <a:spLocks noGrp="1"/>
          </p:cNvSpPr>
          <p:nvPr>
            <p:ph type="ftr" sz="quarter" idx="13"/>
          </p:nvPr>
        </p:nvSpPr>
        <p:spPr>
          <a:xfrm>
            <a:off x="1415808" y="6455836"/>
            <a:ext cx="2952000" cy="123111"/>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a:ln>
                  <a:noFill/>
                </a:ln>
                <a:solidFill>
                  <a:prstClr val="black"/>
                </a:solidFill>
                <a:effectLst/>
                <a:uLnTx/>
                <a:uFillTx/>
                <a:latin typeface="Frutiger LT Com 45 Light"/>
                <a:ea typeface="+mn-ea"/>
                <a:cs typeface="+mn-cs"/>
              </a:rPr>
              <a:t>© Fraunhofer IPT/WZL der RWTH Aachen</a:t>
            </a:r>
            <a:endParaRPr kumimoji="0" lang="de-DE" sz="800" b="0" i="0" u="none" strike="noStrike" kern="1200" cap="none" spc="0" normalizeH="0" baseline="0" noProof="0" dirty="0">
              <a:ln>
                <a:noFill/>
              </a:ln>
              <a:solidFill>
                <a:prstClr val="black"/>
              </a:solidFill>
              <a:effectLst/>
              <a:uLnTx/>
              <a:uFillTx/>
              <a:latin typeface="Frutiger LT Com 45 Light"/>
              <a:ea typeface="+mn-ea"/>
              <a:cs typeface="+mn-cs"/>
            </a:endParaRPr>
          </a:p>
        </p:txBody>
      </p:sp>
      <p:sp>
        <p:nvSpPr>
          <p:cNvPr id="27" name="Datumsplatzhalter 2">
            <a:extLst>
              <a:ext uri="{FF2B5EF4-FFF2-40B4-BE49-F238E27FC236}">
                <a16:creationId xmlns:a16="http://schemas.microsoft.com/office/drawing/2014/main" id="{99C68073-2F03-185F-E2A2-AE5C6FA4B2BC}"/>
              </a:ext>
            </a:extLst>
          </p:cNvPr>
          <p:cNvSpPr txBox="1">
            <a:spLocks/>
          </p:cNvSpPr>
          <p:nvPr/>
        </p:nvSpPr>
        <p:spPr>
          <a:xfrm>
            <a:off x="362309" y="6155530"/>
            <a:ext cx="929549" cy="702469"/>
          </a:xfrm>
          <a:prstGeom prst="rect">
            <a:avLst/>
          </a:prstGeom>
          <a:solidFill>
            <a:schemeClr val="bg1"/>
          </a:solidFill>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800" b="0" i="0" u="none" strike="noStrike" kern="1200" cap="none" spc="0" normalizeH="0" baseline="0" noProof="0" dirty="0">
                <a:ln>
                  <a:noFill/>
                </a:ln>
                <a:solidFill>
                  <a:prstClr val="black"/>
                </a:solidFill>
                <a:effectLst/>
                <a:highlight>
                  <a:srgbClr val="FFFFFF"/>
                </a:highlight>
                <a:uLnTx/>
                <a:uFillTx/>
                <a:latin typeface="Frutiger LT Com 45 Light"/>
                <a:ea typeface="+mn-ea"/>
                <a:cs typeface="+mn-cs"/>
              </a:rPr>
              <a:t>10.07.2023</a:t>
            </a:r>
            <a:endParaRPr kumimoji="0" lang="de-DE" sz="800" b="0" i="0" u="none" strike="noStrike" kern="1200" cap="none" spc="0" normalizeH="0" baseline="0" noProof="0" dirty="0">
              <a:ln>
                <a:noFill/>
              </a:ln>
              <a:solidFill>
                <a:prstClr val="black"/>
              </a:solidFill>
              <a:effectLst/>
              <a:highlight>
                <a:srgbClr val="FFFFFF"/>
              </a:highlight>
              <a:uLnTx/>
              <a:uFillTx/>
              <a:latin typeface="Frutiger LT Com 45 Light"/>
              <a:ea typeface="+mn-ea"/>
              <a:cs typeface="+mn-cs"/>
            </a:endParaRPr>
          </a:p>
        </p:txBody>
      </p:sp>
      <p:pic>
        <p:nvPicPr>
          <p:cNvPr id="41986" name="Picture 2" descr="Home | 5G NAMIC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1309" y="1545540"/>
            <a:ext cx="10356291" cy="37898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platzhalter 13">
            <a:extLst>
              <a:ext uri="{FF2B5EF4-FFF2-40B4-BE49-F238E27FC236}">
                <a16:creationId xmlns:a16="http://schemas.microsoft.com/office/drawing/2014/main" id="{4763B563-5C41-4BC9-808C-D87F16FA02CB}"/>
              </a:ext>
            </a:extLst>
          </p:cNvPr>
          <p:cNvSpPr>
            <a:spLocks noGrp="1"/>
          </p:cNvSpPr>
          <p:nvPr>
            <p:ph type="body" sz="quarter" idx="13"/>
          </p:nvPr>
        </p:nvSpPr>
        <p:spPr>
          <a:xfrm>
            <a:off x="479425" y="5749043"/>
            <a:ext cx="11233150" cy="163956"/>
          </a:xfrm>
        </p:spPr>
        <p:txBody>
          <a:bodyPr/>
          <a:lstStyle/>
          <a:p>
            <a:pPr algn="ctr"/>
            <a:r>
              <a:rPr lang="de-DE" sz="1050" dirty="0">
                <a:solidFill>
                  <a:schemeClr val="tx1"/>
                </a:solidFill>
              </a:rPr>
              <a:t>The 5G.NAMICO project logo [Image]. In: RWTH Aachen University. Available at: https://5g.namico.rwth-aachen.de. Accessed on June 21, 2023. </a:t>
            </a:r>
            <a:endParaRPr lang="en-US" sz="1050" dirty="0">
              <a:solidFill>
                <a:schemeClr val="tx1"/>
              </a:solidFill>
            </a:endParaRPr>
          </a:p>
        </p:txBody>
      </p:sp>
    </p:spTree>
    <p:extLst>
      <p:ext uri="{BB962C8B-B14F-4D97-AF65-F5344CB8AC3E}">
        <p14:creationId xmlns:p14="http://schemas.microsoft.com/office/powerpoint/2010/main" val="37316055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raunhofer_Master_16-9">
  <a:themeElements>
    <a:clrScheme name="Fraunhofer_Color">
      <a:dk1>
        <a:sysClr val="windowText" lastClr="000000"/>
      </a:dk1>
      <a:lt1>
        <a:sysClr val="window" lastClr="FFFFFF"/>
      </a:lt1>
      <a:dk2>
        <a:srgbClr val="F58220"/>
      </a:dk2>
      <a:lt2>
        <a:srgbClr val="A6BBC8"/>
      </a:lt2>
      <a:accent1>
        <a:srgbClr val="179C7D"/>
      </a:accent1>
      <a:accent2>
        <a:srgbClr val="005B7F"/>
      </a:accent2>
      <a:accent3>
        <a:srgbClr val="A6BBC8"/>
      </a:accent3>
      <a:accent4>
        <a:srgbClr val="008598"/>
      </a:accent4>
      <a:accent5>
        <a:srgbClr val="39C1CD"/>
      </a:accent5>
      <a:accent6>
        <a:srgbClr val="B2D235"/>
      </a:accent6>
      <a:hlink>
        <a:srgbClr val="179C7D"/>
      </a:hlink>
      <a:folHlink>
        <a:srgbClr val="005B7F"/>
      </a:folHlink>
    </a:clrScheme>
    <a:fontScheme name="Fraunhofer_Fonts">
      <a:majorFont>
        <a:latin typeface="Frutiger LT Com 65 Bold"/>
        <a:ea typeface=""/>
        <a:cs typeface=""/>
      </a:majorFont>
      <a:minorFont>
        <a:latin typeface="Frutiger LT Com 45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CDEE5"/>
        </a:solidFill>
        <a:ln w="9525">
          <a:noFill/>
        </a:ln>
      </a:spPr>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marL="180000" indent="-180000" algn="l">
          <a:lnSpc>
            <a:spcPts val="1960"/>
          </a:lnSpc>
          <a:buClr>
            <a:schemeClr val="accent1"/>
          </a:buClr>
          <a:buFont typeface="Wingdings" panose="05000000000000000000" pitchFamily="2" charset="2"/>
          <a:buChar cha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marL="180000" indent="-180000" algn="l">
          <a:lnSpc>
            <a:spcPts val="1960"/>
          </a:lnSpc>
          <a:buClr>
            <a:schemeClr val="accent1"/>
          </a:buClr>
          <a:buFont typeface="Wingdings" panose="05000000000000000000" pitchFamily="2" charset="2"/>
          <a:buChar char="§"/>
          <a:defRPr sz="1400" dirty="0" smtClean="0"/>
        </a:defPPr>
      </a:lstStyle>
    </a:txDef>
  </a:objectDefaults>
  <a:extraClrSchemeLst/>
  <a:custClrLst>
    <a:custClr>
      <a:srgbClr val="179C7D"/>
    </a:custClr>
    <a:custClr>
      <a:srgbClr val="005B7F"/>
    </a:custClr>
    <a:custClr>
      <a:srgbClr val="A6BBC8"/>
    </a:custClr>
    <a:custClr>
      <a:srgbClr val="F58220"/>
    </a:custClr>
    <a:custClr>
      <a:srgbClr val="FFFFFF"/>
    </a:custClr>
    <a:custClr>
      <a:srgbClr val="337C99"/>
    </a:custClr>
    <a:custClr>
      <a:srgbClr val="669DB2"/>
    </a:custClr>
    <a:custClr>
      <a:srgbClr val="99BDCC"/>
    </a:custClr>
    <a:custClr>
      <a:srgbClr val="CCDEE5"/>
    </a:custClr>
    <a:custClr>
      <a:srgbClr val="E5EEF2"/>
    </a:custClr>
    <a:custClr>
      <a:srgbClr val="1C3F52"/>
    </a:custClr>
    <a:custClr>
      <a:srgbClr val="D3C7AE"/>
    </a:custClr>
    <a:custClr>
      <a:srgbClr val="008598"/>
    </a:custClr>
    <a:custClr>
      <a:srgbClr val="39C1CD"/>
    </a:custClr>
    <a:custClr>
      <a:srgbClr val="B2D235"/>
    </a:custClr>
    <a:custClr>
      <a:srgbClr val="FDB913"/>
    </a:custClr>
    <a:custClr>
      <a:srgbClr val="BB0056"/>
    </a:custClr>
    <a:custClr>
      <a:srgbClr val="7C154D"/>
    </a:custClr>
    <a:custClr>
      <a:srgbClr val="FFFFFF"/>
    </a:custClr>
    <a:custClr>
      <a:srgbClr val="FFFFFF"/>
    </a:custClr>
  </a:custClrLst>
  <a:extLst>
    <a:ext uri="{05A4C25C-085E-4340-85A3-A5531E510DB2}">
      <thm15:themeFamily xmlns:thm15="http://schemas.microsoft.com/office/thememl/2012/main" name="20230531_Fraunhofer_IPT_Master-16-9_Vorlage.pptx" id="{55ABF1B0-63C9-45CC-8F93-16CFF2B53B6B}" vid="{9243FDA3-76D7-4C91-B906-3214CD402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e1bbaafe-4832-41f7-a6cc-ac2835cb900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D42AA5F4068B6A449F3C4DAA707E85D5" ma:contentTypeVersion="12" ma:contentTypeDescription="Ein neues Dokument erstellen." ma:contentTypeScope="" ma:versionID="5b679c21700ee1122da9e2f5331c8919">
  <xsd:schema xmlns:xsd="http://www.w3.org/2001/XMLSchema" xmlns:xs="http://www.w3.org/2001/XMLSchema" xmlns:p="http://schemas.microsoft.com/office/2006/metadata/properties" xmlns:ns3="42c298ca-cb77-42ed-8a8d-9c6987d1aee3" xmlns:ns4="e1bbaafe-4832-41f7-a6cc-ac2835cb9000" targetNamespace="http://schemas.microsoft.com/office/2006/metadata/properties" ma:root="true" ma:fieldsID="d7ebb40280d5151a499ee5835fb17861" ns3:_="" ns4:_="">
    <xsd:import namespace="42c298ca-cb77-42ed-8a8d-9c6987d1aee3"/>
    <xsd:import namespace="e1bbaafe-4832-41f7-a6cc-ac2835cb900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c298ca-cb77-42ed-8a8d-9c6987d1aee3" elementFormDefault="qualified">
    <xsd:import namespace="http://schemas.microsoft.com/office/2006/documentManagement/types"/>
    <xsd:import namespace="http://schemas.microsoft.com/office/infopath/2007/PartnerControls"/>
    <xsd:element name="SharedWithUsers" ma:index="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internalName="SharedWithDetails" ma:readOnly="true">
      <xsd:simpleType>
        <xsd:restriction base="dms:Note">
          <xsd:maxLength value="255"/>
        </xsd:restriction>
      </xsd:simpleType>
    </xsd:element>
    <xsd:element name="SharingHintHash" ma:index="10" nillable="true" ma:displayName="Freigabehinweis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bbaafe-4832-41f7-a6cc-ac2835cb900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A8DACD-96BD-4D07-B6CE-C81FE108B3B8}">
  <ds:schemaRefs>
    <ds:schemaRef ds:uri="http://schemas.microsoft.com/sharepoint/v3/contenttype/forms"/>
  </ds:schemaRefs>
</ds:datastoreItem>
</file>

<file path=customXml/itemProps2.xml><?xml version="1.0" encoding="utf-8"?>
<ds:datastoreItem xmlns:ds="http://schemas.openxmlformats.org/officeDocument/2006/customXml" ds:itemID="{26A1C18B-1C2C-4DA4-B0C4-A7DF631EEBAE}">
  <ds:schemaRefs>
    <ds:schemaRef ds:uri="http://schemas.microsoft.com/office/2006/documentManagement/types"/>
    <ds:schemaRef ds:uri="e1bbaafe-4832-41f7-a6cc-ac2835cb9000"/>
    <ds:schemaRef ds:uri="http://purl.org/dc/terms/"/>
    <ds:schemaRef ds:uri="http://purl.org/dc/elements/1.1/"/>
    <ds:schemaRef ds:uri="http://schemas.openxmlformats.org/package/2006/metadata/core-properties"/>
    <ds:schemaRef ds:uri="http://www.w3.org/XML/1998/namespace"/>
    <ds:schemaRef ds:uri="42c298ca-cb77-42ed-8a8d-9c6987d1aee3"/>
    <ds:schemaRef ds:uri="http://schemas.microsoft.com/office/infopath/2007/PartnerControls"/>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A3072CB3-FBC0-4953-9181-A4A73773C3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c298ca-cb77-42ed-8a8d-9c6987d1aee3"/>
    <ds:schemaRef ds:uri="e1bbaafe-4832-41f7-a6cc-ac2835cb90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201201_IPT_Design1</Template>
  <TotalTime>0</TotalTime>
  <Words>2605</Words>
  <Application>Microsoft Office PowerPoint</Application>
  <PresentationFormat>Widescreen</PresentationFormat>
  <Paragraphs>494</Paragraphs>
  <Slides>38</Slides>
  <Notes>17</Notes>
  <HiddenSlides>2</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9" baseType="lpstr">
      <vt:lpstr>Arial</vt:lpstr>
      <vt:lpstr>Calibri</vt:lpstr>
      <vt:lpstr>Frutiger LT Com 45 Light</vt:lpstr>
      <vt:lpstr>Frutiger LT Com 65 Bold</vt:lpstr>
      <vt:lpstr>Frutiger LT Com 75 Black</vt:lpstr>
      <vt:lpstr>Google Sans</vt:lpstr>
      <vt:lpstr>Open Sans Semibold</vt:lpstr>
      <vt:lpstr>Söhne</vt:lpstr>
      <vt:lpstr>Wingdings</vt:lpstr>
      <vt:lpstr>Fraunhofer_Master_16-9</vt:lpstr>
      <vt:lpstr>think-cell Folie</vt:lpstr>
      <vt:lpstr>PowerPoint Presentation</vt:lpstr>
      <vt:lpstr>Table of Contents</vt:lpstr>
      <vt:lpstr>Table of Contents</vt:lpstr>
      <vt:lpstr>Table of Contents</vt:lpstr>
      <vt:lpstr>Table of Contents</vt:lpstr>
      <vt:lpstr>Table of Contents</vt:lpstr>
      <vt:lpstr>Table of Contents</vt:lpstr>
      <vt:lpstr>The Evolution of Wireless Connectivity</vt:lpstr>
      <vt:lpstr>The Evolution of Wireless Connectivity</vt:lpstr>
      <vt:lpstr>Table of Contents</vt:lpstr>
      <vt:lpstr>Definition of the Study Problem</vt:lpstr>
      <vt:lpstr>Table of Contents</vt:lpstr>
      <vt:lpstr>Contextualization</vt:lpstr>
      <vt:lpstr>Contextualization</vt:lpstr>
      <vt:lpstr>Table of Contents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Table of Contents</vt:lpstr>
      <vt:lpstr>Conclusion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Souza Simoes, Luiza</dc:creator>
  <cp:lastModifiedBy>Souza Simoes, Luiza</cp:lastModifiedBy>
  <cp:revision>23</cp:revision>
  <dcterms:created xsi:type="dcterms:W3CDTF">2023-06-21T08:08:28Z</dcterms:created>
  <dcterms:modified xsi:type="dcterms:W3CDTF">2023-06-30T16:50:45Z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0x010100D42AA5F4068B6A449F3C4DAA707E85D5</vt:lpwstr>
  </property>
</Properties>
</file>